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8" r:id="rId3"/>
    <p:sldId id="259" r:id="rId4"/>
    <p:sldId id="272" r:id="rId5"/>
    <p:sldId id="264" r:id="rId6"/>
    <p:sldId id="274" r:id="rId7"/>
    <p:sldId id="275" r:id="rId8"/>
    <p:sldId id="294" r:id="rId9"/>
    <p:sldId id="293" r:id="rId10"/>
    <p:sldId id="280" r:id="rId11"/>
    <p:sldId id="295" r:id="rId12"/>
    <p:sldId id="282" r:id="rId13"/>
    <p:sldId id="277" r:id="rId14"/>
    <p:sldId id="287" r:id="rId15"/>
    <p:sldId id="284" r:id="rId16"/>
    <p:sldId id="286" r:id="rId17"/>
    <p:sldId id="288" r:id="rId18"/>
    <p:sldId id="285" r:id="rId19"/>
    <p:sldId id="283" r:id="rId20"/>
    <p:sldId id="278" r:id="rId21"/>
    <p:sldId id="289" r:id="rId22"/>
    <p:sldId id="290" r:id="rId23"/>
    <p:sldId id="291" r:id="rId24"/>
    <p:sldId id="292" r:id="rId25"/>
    <p:sldId id="276" r:id="rId26"/>
    <p:sldId id="296" r:id="rId27"/>
    <p:sldId id="297" r:id="rId28"/>
    <p:sldId id="298" r:id="rId29"/>
    <p:sldId id="299" r:id="rId30"/>
    <p:sldId id="279" r:id="rId31"/>
    <p:sldId id="300" r:id="rId32"/>
    <p:sldId id="301" r:id="rId33"/>
    <p:sldId id="27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7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739A15-71B7-44BA-AA0E-C4AF3C4D4DD2}" type="doc">
      <dgm:prSet loTypeId="urn:microsoft.com/office/officeart/2005/8/layout/hProcess9" loCatId="process" qsTypeId="urn:microsoft.com/office/officeart/2005/8/quickstyle/3d3" qsCatId="3D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E40038B9-CD28-4B78-8EDE-A1A080F3EAE1}">
      <dgm:prSet custT="1"/>
      <dgm:spPr/>
      <dgm:t>
        <a:bodyPr/>
        <a:lstStyle/>
        <a:p>
          <a:pPr rtl="0"/>
          <a:r>
            <a:rPr lang="ru-RU" sz="2000" b="1" dirty="0"/>
            <a:t>Парк им. </a:t>
          </a:r>
          <a:r>
            <a:rPr lang="ru-RU" sz="2000" b="1" dirty="0" err="1"/>
            <a:t>Ю.А.Гагарина</a:t>
          </a:r>
          <a:br>
            <a:rPr lang="ru-RU" sz="2000" b="1" dirty="0"/>
          </a:br>
          <a:endParaRPr lang="ru-RU" sz="2000" b="1" dirty="0"/>
        </a:p>
        <a:p>
          <a:pPr rtl="0"/>
          <a:br>
            <a:rPr lang="ru-RU" sz="2000" dirty="0"/>
          </a:br>
          <a:r>
            <a:rPr lang="ru-RU" sz="2000" dirty="0"/>
            <a:t>Место предполагаемого размещения ботанического сада</a:t>
          </a:r>
        </a:p>
      </dgm:t>
    </dgm:pt>
    <dgm:pt modelId="{1AF066E3-9C0C-46E9-BA79-D4562C37BE82}" type="parTrans" cxnId="{AE3C77A6-C888-4452-9BE0-C4386CDDBCC1}">
      <dgm:prSet/>
      <dgm:spPr/>
      <dgm:t>
        <a:bodyPr/>
        <a:lstStyle/>
        <a:p>
          <a:endParaRPr lang="ru-RU"/>
        </a:p>
      </dgm:t>
    </dgm:pt>
    <dgm:pt modelId="{60BB2FE0-1BB3-472F-ADDD-84F79AE9CC53}" type="sibTrans" cxnId="{AE3C77A6-C888-4452-9BE0-C4386CDDBCC1}">
      <dgm:prSet/>
      <dgm:spPr/>
      <dgm:t>
        <a:bodyPr/>
        <a:lstStyle/>
        <a:p>
          <a:endParaRPr lang="ru-RU"/>
        </a:p>
      </dgm:t>
    </dgm:pt>
    <dgm:pt modelId="{E6A8ED0F-B20C-4949-AAC0-0CA00187BB7E}" type="pres">
      <dgm:prSet presAssocID="{52739A15-71B7-44BA-AA0E-C4AF3C4D4DD2}" presName="CompostProcess" presStyleCnt="0">
        <dgm:presLayoutVars>
          <dgm:dir/>
          <dgm:resizeHandles val="exact"/>
        </dgm:presLayoutVars>
      </dgm:prSet>
      <dgm:spPr/>
    </dgm:pt>
    <dgm:pt modelId="{7D914CE9-1EF7-4E2D-A1CB-44D7B87E41D1}" type="pres">
      <dgm:prSet presAssocID="{52739A15-71B7-44BA-AA0E-C4AF3C4D4DD2}" presName="arrow" presStyleLbl="bgShp" presStyleIdx="0" presStyleCnt="1" custScaleX="117647" custLinFactNeighborX="-3830"/>
      <dgm:spPr/>
    </dgm:pt>
    <dgm:pt modelId="{22A280FB-4929-4DEC-8AEF-EAC7202D214F}" type="pres">
      <dgm:prSet presAssocID="{52739A15-71B7-44BA-AA0E-C4AF3C4D4DD2}" presName="linearProcess" presStyleCnt="0"/>
      <dgm:spPr/>
    </dgm:pt>
    <dgm:pt modelId="{3937D9E6-071B-4AC1-A4E1-3206A8467C42}" type="pres">
      <dgm:prSet presAssocID="{E40038B9-CD28-4B78-8EDE-A1A080F3EAE1}" presName="textNode" presStyleLbl="node1" presStyleIdx="0" presStyleCnt="1" custScaleX="98043" custScaleY="158070" custLinFactNeighborX="-8014" custLinFactNeighborY="4132">
        <dgm:presLayoutVars>
          <dgm:bulletEnabled val="1"/>
        </dgm:presLayoutVars>
      </dgm:prSet>
      <dgm:spPr/>
    </dgm:pt>
  </dgm:ptLst>
  <dgm:cxnLst>
    <dgm:cxn modelId="{7018446C-6FE8-4378-8D7F-4FF0981C7BC7}" type="presOf" srcId="{E40038B9-CD28-4B78-8EDE-A1A080F3EAE1}" destId="{3937D9E6-071B-4AC1-A4E1-3206A8467C42}" srcOrd="0" destOrd="0" presId="urn:microsoft.com/office/officeart/2005/8/layout/hProcess9"/>
    <dgm:cxn modelId="{AE3C77A6-C888-4452-9BE0-C4386CDDBCC1}" srcId="{52739A15-71B7-44BA-AA0E-C4AF3C4D4DD2}" destId="{E40038B9-CD28-4B78-8EDE-A1A080F3EAE1}" srcOrd="0" destOrd="0" parTransId="{1AF066E3-9C0C-46E9-BA79-D4562C37BE82}" sibTransId="{60BB2FE0-1BB3-472F-ADDD-84F79AE9CC53}"/>
    <dgm:cxn modelId="{858E23FA-BA2F-4D8E-BC63-86951342C995}" type="presOf" srcId="{52739A15-71B7-44BA-AA0E-C4AF3C4D4DD2}" destId="{E6A8ED0F-B20C-4949-AAC0-0CA00187BB7E}" srcOrd="0" destOrd="0" presId="urn:microsoft.com/office/officeart/2005/8/layout/hProcess9"/>
    <dgm:cxn modelId="{12EDDED9-0591-4105-9E11-483C2109A8C6}" type="presParOf" srcId="{E6A8ED0F-B20C-4949-AAC0-0CA00187BB7E}" destId="{7D914CE9-1EF7-4E2D-A1CB-44D7B87E41D1}" srcOrd="0" destOrd="0" presId="urn:microsoft.com/office/officeart/2005/8/layout/hProcess9"/>
    <dgm:cxn modelId="{0B22D4C2-9F24-4FB0-BC46-B61FA431D76A}" type="presParOf" srcId="{E6A8ED0F-B20C-4949-AAC0-0CA00187BB7E}" destId="{22A280FB-4929-4DEC-8AEF-EAC7202D214F}" srcOrd="1" destOrd="0" presId="urn:microsoft.com/office/officeart/2005/8/layout/hProcess9"/>
    <dgm:cxn modelId="{8ACEE8A6-A180-41DE-986C-E67937AB5904}" type="presParOf" srcId="{22A280FB-4929-4DEC-8AEF-EAC7202D214F}" destId="{3937D9E6-071B-4AC1-A4E1-3206A8467C4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1ACC8-5139-47A7-A007-3870CBDDBA6A}" type="doc">
      <dgm:prSet loTypeId="urn:microsoft.com/office/officeart/2008/layout/VerticalCurvedList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A8962F8-804C-4D48-B8D0-93F4F9E93A1C}">
      <dgm:prSet custT="1"/>
      <dgm:spPr/>
      <dgm:t>
        <a:bodyPr/>
        <a:lstStyle/>
        <a:p>
          <a:pPr algn="l" rtl="0"/>
          <a:r>
            <a:rPr lang="ru-RU" sz="2000" b="0" i="0" baseline="0" dirty="0"/>
            <a:t>В </a:t>
          </a:r>
          <a:r>
            <a:rPr lang="ru-RU" sz="2000" b="0" i="0" baseline="0" dirty="0">
              <a:solidFill>
                <a:srgbClr val="FF0000"/>
              </a:solidFill>
            </a:rPr>
            <a:t>2016</a:t>
          </a:r>
          <a:r>
            <a:rPr lang="ru-RU" sz="2000" b="0" i="0" baseline="0" dirty="0"/>
            <a:t> г. гербарий Института проблем освоения Севера был зарегистрирован в </a:t>
          </a:r>
          <a:r>
            <a:rPr lang="ru-RU" sz="2000" b="0" i="0" baseline="0" dirty="0" err="1">
              <a:solidFill>
                <a:srgbClr val="FF0000"/>
              </a:solidFill>
            </a:rPr>
            <a:t>Index</a:t>
          </a:r>
          <a:r>
            <a:rPr lang="ru-RU" sz="2000" b="0" i="0" baseline="0" dirty="0">
              <a:solidFill>
                <a:srgbClr val="FF0000"/>
              </a:solidFill>
            </a:rPr>
            <a:t> </a:t>
          </a:r>
          <a:r>
            <a:rPr lang="ru-RU" sz="2000" b="0" i="0" baseline="0" dirty="0" err="1">
              <a:solidFill>
                <a:srgbClr val="FF0000"/>
              </a:solidFill>
            </a:rPr>
            <a:t>Herbariorum</a:t>
          </a:r>
          <a:endParaRPr lang="ru-RU" sz="2000" dirty="0"/>
        </a:p>
      </dgm:t>
    </dgm:pt>
    <dgm:pt modelId="{D5A40645-0623-4445-A8BA-5F6AF10EC4A3}" type="parTrans" cxnId="{8E4125B5-5C74-4062-A899-FC2FB56E26A7}">
      <dgm:prSet/>
      <dgm:spPr/>
      <dgm:t>
        <a:bodyPr/>
        <a:lstStyle/>
        <a:p>
          <a:pPr algn="l"/>
          <a:endParaRPr lang="ru-RU"/>
        </a:p>
      </dgm:t>
    </dgm:pt>
    <dgm:pt modelId="{E69598EB-29D3-4EDF-BA1B-A48D00CC9646}" type="sibTrans" cxnId="{8E4125B5-5C74-4062-A899-FC2FB56E26A7}">
      <dgm:prSet/>
      <dgm:spPr/>
      <dgm:t>
        <a:bodyPr/>
        <a:lstStyle/>
        <a:p>
          <a:pPr algn="l"/>
          <a:endParaRPr lang="ru-RU"/>
        </a:p>
      </dgm:t>
    </dgm:pt>
    <dgm:pt modelId="{BCA75C8E-1EC6-436A-8314-636A0AEDC6C4}">
      <dgm:prSet custT="1"/>
      <dgm:spPr/>
      <dgm:t>
        <a:bodyPr/>
        <a:lstStyle/>
        <a:p>
          <a:pPr algn="l" rtl="0"/>
          <a:r>
            <a:rPr lang="ru-RU" sz="2000" b="0" i="0" baseline="0" dirty="0"/>
            <a:t>Гербарию ИПОС присвоен акроним</a:t>
          </a:r>
          <a:r>
            <a:rPr lang="ru-RU" sz="2400" b="0" u="none" baseline="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sz="2000" b="1" u="none" baseline="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TMN</a:t>
          </a:r>
          <a:endParaRPr lang="ru-RU" sz="2000" dirty="0"/>
        </a:p>
      </dgm:t>
    </dgm:pt>
    <dgm:pt modelId="{72EB33A4-4994-4F28-8939-FFC4E9ECC82B}" type="parTrans" cxnId="{0AD60468-FBF6-43A6-986F-8EDC7FA51D75}">
      <dgm:prSet/>
      <dgm:spPr/>
      <dgm:t>
        <a:bodyPr/>
        <a:lstStyle/>
        <a:p>
          <a:pPr algn="l"/>
          <a:endParaRPr lang="ru-RU"/>
        </a:p>
      </dgm:t>
    </dgm:pt>
    <dgm:pt modelId="{F6177846-26BF-4753-ACCF-704A395715AD}" type="sibTrans" cxnId="{0AD60468-FBF6-43A6-986F-8EDC7FA51D75}">
      <dgm:prSet/>
      <dgm:spPr/>
      <dgm:t>
        <a:bodyPr/>
        <a:lstStyle/>
        <a:p>
          <a:pPr algn="l"/>
          <a:endParaRPr lang="ru-RU"/>
        </a:p>
      </dgm:t>
    </dgm:pt>
    <dgm:pt modelId="{F8D02BCC-0979-4C2D-B5FD-3A15783B2AB8}">
      <dgm:prSet custT="1"/>
      <dgm:spPr/>
      <dgm:t>
        <a:bodyPr/>
        <a:lstStyle/>
        <a:p>
          <a:pPr algn="l" rtl="0"/>
          <a:r>
            <a:rPr lang="ru-RU" sz="2000" b="0" i="0" baseline="0" dirty="0"/>
            <a:t>В настоящее время насчитывает более </a:t>
          </a:r>
          <a:r>
            <a:rPr lang="ru-RU" sz="2000" b="0" i="0" baseline="0" dirty="0">
              <a:solidFill>
                <a:srgbClr val="FF0000"/>
              </a:solidFill>
            </a:rPr>
            <a:t>21 тысяч образцов</a:t>
          </a:r>
          <a:endParaRPr lang="ru-RU" sz="2000" dirty="0"/>
        </a:p>
      </dgm:t>
    </dgm:pt>
    <dgm:pt modelId="{4A32D70E-A1BA-4EAF-BC80-94D7EC286685}" type="parTrans" cxnId="{52E610C8-3F8D-42A8-88E3-9B2AEF65A7B8}">
      <dgm:prSet/>
      <dgm:spPr/>
      <dgm:t>
        <a:bodyPr/>
        <a:lstStyle/>
        <a:p>
          <a:pPr algn="l"/>
          <a:endParaRPr lang="ru-RU"/>
        </a:p>
      </dgm:t>
    </dgm:pt>
    <dgm:pt modelId="{0A3B33BF-985F-4C33-9D6C-E643419E46E8}" type="sibTrans" cxnId="{52E610C8-3F8D-42A8-88E3-9B2AEF65A7B8}">
      <dgm:prSet/>
      <dgm:spPr/>
      <dgm:t>
        <a:bodyPr/>
        <a:lstStyle/>
        <a:p>
          <a:pPr algn="l"/>
          <a:endParaRPr lang="ru-RU"/>
        </a:p>
      </dgm:t>
    </dgm:pt>
    <dgm:pt modelId="{A4E2BA7E-3DB9-420A-B539-A8884BFC8E0B}" type="pres">
      <dgm:prSet presAssocID="{A101ACC8-5139-47A7-A007-3870CBDDBA6A}" presName="Name0" presStyleCnt="0">
        <dgm:presLayoutVars>
          <dgm:chMax val="7"/>
          <dgm:chPref val="7"/>
          <dgm:dir/>
        </dgm:presLayoutVars>
      </dgm:prSet>
      <dgm:spPr/>
    </dgm:pt>
    <dgm:pt modelId="{5034E115-9949-44DB-AAF8-3C62EE98D200}" type="pres">
      <dgm:prSet presAssocID="{A101ACC8-5139-47A7-A007-3870CBDDBA6A}" presName="Name1" presStyleCnt="0"/>
      <dgm:spPr/>
    </dgm:pt>
    <dgm:pt modelId="{CD6F42FC-6106-450F-9130-7B4B4827BAC6}" type="pres">
      <dgm:prSet presAssocID="{A101ACC8-5139-47A7-A007-3870CBDDBA6A}" presName="cycle" presStyleCnt="0"/>
      <dgm:spPr/>
    </dgm:pt>
    <dgm:pt modelId="{3A7D4AF3-1219-4803-9BBD-9258E687A547}" type="pres">
      <dgm:prSet presAssocID="{A101ACC8-5139-47A7-A007-3870CBDDBA6A}" presName="srcNode" presStyleLbl="node1" presStyleIdx="0" presStyleCnt="3"/>
      <dgm:spPr/>
    </dgm:pt>
    <dgm:pt modelId="{92D52579-3C45-49C0-AE0E-4B4CD2AE190D}" type="pres">
      <dgm:prSet presAssocID="{A101ACC8-5139-47A7-A007-3870CBDDBA6A}" presName="conn" presStyleLbl="parChTrans1D2" presStyleIdx="0" presStyleCnt="1"/>
      <dgm:spPr/>
    </dgm:pt>
    <dgm:pt modelId="{DDBC89C4-1CB9-4325-AE39-E59981BAE17B}" type="pres">
      <dgm:prSet presAssocID="{A101ACC8-5139-47A7-A007-3870CBDDBA6A}" presName="extraNode" presStyleLbl="node1" presStyleIdx="0" presStyleCnt="3"/>
      <dgm:spPr/>
    </dgm:pt>
    <dgm:pt modelId="{DC81B194-A877-431D-906E-D4385F9FA372}" type="pres">
      <dgm:prSet presAssocID="{A101ACC8-5139-47A7-A007-3870CBDDBA6A}" presName="dstNode" presStyleLbl="node1" presStyleIdx="0" presStyleCnt="3"/>
      <dgm:spPr/>
    </dgm:pt>
    <dgm:pt modelId="{7F3F809A-643C-4F17-B47E-82419FCC8C36}" type="pres">
      <dgm:prSet presAssocID="{6A8962F8-804C-4D48-B8D0-93F4F9E93A1C}" presName="text_1" presStyleLbl="node1" presStyleIdx="0" presStyleCnt="3" custScaleY="163702">
        <dgm:presLayoutVars>
          <dgm:bulletEnabled val="1"/>
        </dgm:presLayoutVars>
      </dgm:prSet>
      <dgm:spPr/>
    </dgm:pt>
    <dgm:pt modelId="{27C31F18-A2D0-4358-8092-ECBC7C6C617F}" type="pres">
      <dgm:prSet presAssocID="{6A8962F8-804C-4D48-B8D0-93F4F9E93A1C}" presName="accent_1" presStyleCnt="0"/>
      <dgm:spPr/>
    </dgm:pt>
    <dgm:pt modelId="{58951F90-E0F2-4778-93B2-BA5C07AEBCE5}" type="pres">
      <dgm:prSet presAssocID="{6A8962F8-804C-4D48-B8D0-93F4F9E93A1C}" presName="accentRepeatNode" presStyleLbl="solidFgAcc1" presStyleIdx="0" presStyleCnt="3"/>
      <dgm:spPr/>
    </dgm:pt>
    <dgm:pt modelId="{ED0566FD-2254-4456-8A0D-0DF9F0186634}" type="pres">
      <dgm:prSet presAssocID="{BCA75C8E-1EC6-436A-8314-636A0AEDC6C4}" presName="text_2" presStyleLbl="node1" presStyleIdx="1" presStyleCnt="3" custScaleY="137199" custLinFactNeighborX="-128" custLinFactNeighborY="16745">
        <dgm:presLayoutVars>
          <dgm:bulletEnabled val="1"/>
        </dgm:presLayoutVars>
      </dgm:prSet>
      <dgm:spPr/>
    </dgm:pt>
    <dgm:pt modelId="{AE1A6207-4F7A-43BC-9B66-B3F96CE56361}" type="pres">
      <dgm:prSet presAssocID="{BCA75C8E-1EC6-436A-8314-636A0AEDC6C4}" presName="accent_2" presStyleCnt="0"/>
      <dgm:spPr/>
    </dgm:pt>
    <dgm:pt modelId="{14BAF70A-F3AD-4A9B-A343-B2FD5B6800F5}" type="pres">
      <dgm:prSet presAssocID="{BCA75C8E-1EC6-436A-8314-636A0AEDC6C4}" presName="accentRepeatNode" presStyleLbl="solidFgAcc1" presStyleIdx="1" presStyleCnt="3"/>
      <dgm:spPr/>
    </dgm:pt>
    <dgm:pt modelId="{642F8115-A174-40E2-9DC5-F8F725FDE9B6}" type="pres">
      <dgm:prSet presAssocID="{F8D02BCC-0979-4C2D-B5FD-3A15783B2AB8}" presName="text_3" presStyleLbl="node1" presStyleIdx="2" presStyleCnt="3" custLinFactNeighborY="25117">
        <dgm:presLayoutVars>
          <dgm:bulletEnabled val="1"/>
        </dgm:presLayoutVars>
      </dgm:prSet>
      <dgm:spPr/>
    </dgm:pt>
    <dgm:pt modelId="{D4E7CB8B-76FB-423A-BF3E-F012EE2ABB18}" type="pres">
      <dgm:prSet presAssocID="{F8D02BCC-0979-4C2D-B5FD-3A15783B2AB8}" presName="accent_3" presStyleCnt="0"/>
      <dgm:spPr/>
    </dgm:pt>
    <dgm:pt modelId="{5B716B86-8016-459C-B242-766CBE880B8E}" type="pres">
      <dgm:prSet presAssocID="{F8D02BCC-0979-4C2D-B5FD-3A15783B2AB8}" presName="accentRepeatNode" presStyleLbl="solidFgAcc1" presStyleIdx="2" presStyleCnt="3"/>
      <dgm:spPr/>
    </dgm:pt>
  </dgm:ptLst>
  <dgm:cxnLst>
    <dgm:cxn modelId="{68B79011-0F68-49DE-871E-20E4E5C8C672}" type="presOf" srcId="{F8D02BCC-0979-4C2D-B5FD-3A15783B2AB8}" destId="{642F8115-A174-40E2-9DC5-F8F725FDE9B6}" srcOrd="0" destOrd="0" presId="urn:microsoft.com/office/officeart/2008/layout/VerticalCurvedList"/>
    <dgm:cxn modelId="{C293D227-EC92-421F-92C3-EE3EBE340ABE}" type="presOf" srcId="{E69598EB-29D3-4EDF-BA1B-A48D00CC9646}" destId="{92D52579-3C45-49C0-AE0E-4B4CD2AE190D}" srcOrd="0" destOrd="0" presId="urn:microsoft.com/office/officeart/2008/layout/VerticalCurvedList"/>
    <dgm:cxn modelId="{0AD60468-FBF6-43A6-986F-8EDC7FA51D75}" srcId="{A101ACC8-5139-47A7-A007-3870CBDDBA6A}" destId="{BCA75C8E-1EC6-436A-8314-636A0AEDC6C4}" srcOrd="1" destOrd="0" parTransId="{72EB33A4-4994-4F28-8939-FFC4E9ECC82B}" sibTransId="{F6177846-26BF-4753-ACCF-704A395715AD}"/>
    <dgm:cxn modelId="{7BF05B4A-E162-47E9-9432-53AFD2FBD6F2}" type="presOf" srcId="{BCA75C8E-1EC6-436A-8314-636A0AEDC6C4}" destId="{ED0566FD-2254-4456-8A0D-0DF9F0186634}" srcOrd="0" destOrd="0" presId="urn:microsoft.com/office/officeart/2008/layout/VerticalCurvedList"/>
    <dgm:cxn modelId="{0AD45277-8F34-4F75-BC7E-DCD8F2E162F6}" type="presOf" srcId="{A101ACC8-5139-47A7-A007-3870CBDDBA6A}" destId="{A4E2BA7E-3DB9-420A-B539-A8884BFC8E0B}" srcOrd="0" destOrd="0" presId="urn:microsoft.com/office/officeart/2008/layout/VerticalCurvedList"/>
    <dgm:cxn modelId="{8E4125B5-5C74-4062-A899-FC2FB56E26A7}" srcId="{A101ACC8-5139-47A7-A007-3870CBDDBA6A}" destId="{6A8962F8-804C-4D48-B8D0-93F4F9E93A1C}" srcOrd="0" destOrd="0" parTransId="{D5A40645-0623-4445-A8BA-5F6AF10EC4A3}" sibTransId="{E69598EB-29D3-4EDF-BA1B-A48D00CC9646}"/>
    <dgm:cxn modelId="{52E610C8-3F8D-42A8-88E3-9B2AEF65A7B8}" srcId="{A101ACC8-5139-47A7-A007-3870CBDDBA6A}" destId="{F8D02BCC-0979-4C2D-B5FD-3A15783B2AB8}" srcOrd="2" destOrd="0" parTransId="{4A32D70E-A1BA-4EAF-BC80-94D7EC286685}" sibTransId="{0A3B33BF-985F-4C33-9D6C-E643419E46E8}"/>
    <dgm:cxn modelId="{92B05AEC-A2BF-44AF-BE92-5C082DA2CC47}" type="presOf" srcId="{6A8962F8-804C-4D48-B8D0-93F4F9E93A1C}" destId="{7F3F809A-643C-4F17-B47E-82419FCC8C36}" srcOrd="0" destOrd="0" presId="urn:microsoft.com/office/officeart/2008/layout/VerticalCurvedList"/>
    <dgm:cxn modelId="{6B450343-6ED5-4BDE-A68E-7DF053A77DB2}" type="presParOf" srcId="{A4E2BA7E-3DB9-420A-B539-A8884BFC8E0B}" destId="{5034E115-9949-44DB-AAF8-3C62EE98D200}" srcOrd="0" destOrd="0" presId="urn:microsoft.com/office/officeart/2008/layout/VerticalCurvedList"/>
    <dgm:cxn modelId="{F08F5CB6-E4A9-4C18-8401-FD5F1B45DF3E}" type="presParOf" srcId="{5034E115-9949-44DB-AAF8-3C62EE98D200}" destId="{CD6F42FC-6106-450F-9130-7B4B4827BAC6}" srcOrd="0" destOrd="0" presId="urn:microsoft.com/office/officeart/2008/layout/VerticalCurvedList"/>
    <dgm:cxn modelId="{BDFBC069-6176-4BCD-B568-90CC14A836BB}" type="presParOf" srcId="{CD6F42FC-6106-450F-9130-7B4B4827BAC6}" destId="{3A7D4AF3-1219-4803-9BBD-9258E687A547}" srcOrd="0" destOrd="0" presId="urn:microsoft.com/office/officeart/2008/layout/VerticalCurvedList"/>
    <dgm:cxn modelId="{F58A3456-B0FB-4A78-B4D8-ED86D178A286}" type="presParOf" srcId="{CD6F42FC-6106-450F-9130-7B4B4827BAC6}" destId="{92D52579-3C45-49C0-AE0E-4B4CD2AE190D}" srcOrd="1" destOrd="0" presId="urn:microsoft.com/office/officeart/2008/layout/VerticalCurvedList"/>
    <dgm:cxn modelId="{14884F4E-E3F1-4593-AC89-5AC473E292B5}" type="presParOf" srcId="{CD6F42FC-6106-450F-9130-7B4B4827BAC6}" destId="{DDBC89C4-1CB9-4325-AE39-E59981BAE17B}" srcOrd="2" destOrd="0" presId="urn:microsoft.com/office/officeart/2008/layout/VerticalCurvedList"/>
    <dgm:cxn modelId="{2022424A-A77D-4438-968A-6F7E624556C7}" type="presParOf" srcId="{CD6F42FC-6106-450F-9130-7B4B4827BAC6}" destId="{DC81B194-A877-431D-906E-D4385F9FA372}" srcOrd="3" destOrd="0" presId="urn:microsoft.com/office/officeart/2008/layout/VerticalCurvedList"/>
    <dgm:cxn modelId="{8558254C-A732-4D47-A88F-E383891548AF}" type="presParOf" srcId="{5034E115-9949-44DB-AAF8-3C62EE98D200}" destId="{7F3F809A-643C-4F17-B47E-82419FCC8C36}" srcOrd="1" destOrd="0" presId="urn:microsoft.com/office/officeart/2008/layout/VerticalCurvedList"/>
    <dgm:cxn modelId="{F6A87116-607B-4B47-AB12-C2A152966AC1}" type="presParOf" srcId="{5034E115-9949-44DB-AAF8-3C62EE98D200}" destId="{27C31F18-A2D0-4358-8092-ECBC7C6C617F}" srcOrd="2" destOrd="0" presId="urn:microsoft.com/office/officeart/2008/layout/VerticalCurvedList"/>
    <dgm:cxn modelId="{9F97EA7D-D4AF-4549-9A94-537EBD6C1551}" type="presParOf" srcId="{27C31F18-A2D0-4358-8092-ECBC7C6C617F}" destId="{58951F90-E0F2-4778-93B2-BA5C07AEBCE5}" srcOrd="0" destOrd="0" presId="urn:microsoft.com/office/officeart/2008/layout/VerticalCurvedList"/>
    <dgm:cxn modelId="{899938C7-1FCD-4B6F-915F-9077770BCA9F}" type="presParOf" srcId="{5034E115-9949-44DB-AAF8-3C62EE98D200}" destId="{ED0566FD-2254-4456-8A0D-0DF9F0186634}" srcOrd="3" destOrd="0" presId="urn:microsoft.com/office/officeart/2008/layout/VerticalCurvedList"/>
    <dgm:cxn modelId="{4BDD3615-22B6-42CD-890D-20177BA7D3CC}" type="presParOf" srcId="{5034E115-9949-44DB-AAF8-3C62EE98D200}" destId="{AE1A6207-4F7A-43BC-9B66-B3F96CE56361}" srcOrd="4" destOrd="0" presId="urn:microsoft.com/office/officeart/2008/layout/VerticalCurvedList"/>
    <dgm:cxn modelId="{DC515FA4-A8FD-4123-A108-934F4D76D2BE}" type="presParOf" srcId="{AE1A6207-4F7A-43BC-9B66-B3F96CE56361}" destId="{14BAF70A-F3AD-4A9B-A343-B2FD5B6800F5}" srcOrd="0" destOrd="0" presId="urn:microsoft.com/office/officeart/2008/layout/VerticalCurvedList"/>
    <dgm:cxn modelId="{36D088FB-146D-4A71-994D-9D18DA0F9796}" type="presParOf" srcId="{5034E115-9949-44DB-AAF8-3C62EE98D200}" destId="{642F8115-A174-40E2-9DC5-F8F725FDE9B6}" srcOrd="5" destOrd="0" presId="urn:microsoft.com/office/officeart/2008/layout/VerticalCurvedList"/>
    <dgm:cxn modelId="{72954931-571F-4225-B93B-5929BC149663}" type="presParOf" srcId="{5034E115-9949-44DB-AAF8-3C62EE98D200}" destId="{D4E7CB8B-76FB-423A-BF3E-F012EE2ABB18}" srcOrd="6" destOrd="0" presId="urn:microsoft.com/office/officeart/2008/layout/VerticalCurvedList"/>
    <dgm:cxn modelId="{2FC62A35-AA9F-4134-9BD8-538920830062}" type="presParOf" srcId="{D4E7CB8B-76FB-423A-BF3E-F012EE2ABB18}" destId="{5B716B86-8016-459C-B242-766CBE880B8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2966D3-246D-40FD-BFD7-45865F328ED7}" type="doc">
      <dgm:prSet loTypeId="urn:microsoft.com/office/officeart/2005/8/layout/vList2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3378ABE6-57B4-4DD8-8D12-BF9D1A4B606A}">
      <dgm:prSet custT="1"/>
      <dgm:spPr/>
      <dgm:t>
        <a:bodyPr/>
        <a:lstStyle/>
        <a:p>
          <a:pPr algn="ctr" rtl="0"/>
          <a:r>
            <a:rPr lang="ru-RU" sz="1800" dirty="0">
              <a:solidFill>
                <a:schemeClr val="tx1"/>
              </a:solidFill>
            </a:rPr>
            <a:t>Общие черты озерных котловин с наличием </a:t>
          </a:r>
          <a:r>
            <a:rPr lang="en-US" sz="1800" dirty="0" err="1">
              <a:solidFill>
                <a:schemeClr val="tx1"/>
              </a:solidFill>
            </a:rPr>
            <a:t>Isoetes</a:t>
          </a:r>
          <a:r>
            <a:rPr lang="ru-RU" sz="1800" dirty="0">
              <a:solidFill>
                <a:schemeClr val="tx1"/>
              </a:solidFill>
            </a:rPr>
            <a:t> </a:t>
          </a:r>
          <a:endParaRPr lang="ru-RU" sz="1800" dirty="0">
            <a:solidFill>
              <a:schemeClr val="tx2"/>
            </a:solidFill>
          </a:endParaRPr>
        </a:p>
      </dgm:t>
    </dgm:pt>
    <dgm:pt modelId="{A09F53D6-1A09-44E8-A571-FD7EFF06207A}" type="parTrans" cxnId="{41B6E4FB-44F6-42D0-8D21-A0862CF1EAAA}">
      <dgm:prSet/>
      <dgm:spPr/>
      <dgm:t>
        <a:bodyPr/>
        <a:lstStyle/>
        <a:p>
          <a:endParaRPr lang="ru-RU"/>
        </a:p>
      </dgm:t>
    </dgm:pt>
    <dgm:pt modelId="{486C2108-E3CB-4F9D-8862-B3F1C40A97B1}" type="sibTrans" cxnId="{41B6E4FB-44F6-42D0-8D21-A0862CF1EAAA}">
      <dgm:prSet/>
      <dgm:spPr/>
      <dgm:t>
        <a:bodyPr/>
        <a:lstStyle/>
        <a:p>
          <a:endParaRPr lang="ru-RU"/>
        </a:p>
      </dgm:t>
    </dgm:pt>
    <dgm:pt modelId="{20F389F8-C155-4268-B1D9-FEE720551387}" type="pres">
      <dgm:prSet presAssocID="{282966D3-246D-40FD-BFD7-45865F328ED7}" presName="linear" presStyleCnt="0">
        <dgm:presLayoutVars>
          <dgm:animLvl val="lvl"/>
          <dgm:resizeHandles val="exact"/>
        </dgm:presLayoutVars>
      </dgm:prSet>
      <dgm:spPr/>
    </dgm:pt>
    <dgm:pt modelId="{3E876442-A068-432B-934E-DC14C2AF614E}" type="pres">
      <dgm:prSet presAssocID="{3378ABE6-57B4-4DD8-8D12-BF9D1A4B606A}" presName="parentText" presStyleLbl="node1" presStyleIdx="0" presStyleCnt="1" custLinFactNeighborX="-645" custLinFactNeighborY="9569">
        <dgm:presLayoutVars>
          <dgm:chMax val="0"/>
          <dgm:bulletEnabled val="1"/>
        </dgm:presLayoutVars>
      </dgm:prSet>
      <dgm:spPr/>
    </dgm:pt>
  </dgm:ptLst>
  <dgm:cxnLst>
    <dgm:cxn modelId="{B8330A31-8DF3-4C6E-88A1-533C96D25416}" type="presOf" srcId="{3378ABE6-57B4-4DD8-8D12-BF9D1A4B606A}" destId="{3E876442-A068-432B-934E-DC14C2AF614E}" srcOrd="0" destOrd="0" presId="urn:microsoft.com/office/officeart/2005/8/layout/vList2"/>
    <dgm:cxn modelId="{7AFCF239-FAD8-4A3B-BABE-A1790971D1B3}" type="presOf" srcId="{282966D3-246D-40FD-BFD7-45865F328ED7}" destId="{20F389F8-C155-4268-B1D9-FEE720551387}" srcOrd="0" destOrd="0" presId="urn:microsoft.com/office/officeart/2005/8/layout/vList2"/>
    <dgm:cxn modelId="{41B6E4FB-44F6-42D0-8D21-A0862CF1EAAA}" srcId="{282966D3-246D-40FD-BFD7-45865F328ED7}" destId="{3378ABE6-57B4-4DD8-8D12-BF9D1A4B606A}" srcOrd="0" destOrd="0" parTransId="{A09F53D6-1A09-44E8-A571-FD7EFF06207A}" sibTransId="{486C2108-E3CB-4F9D-8862-B3F1C40A97B1}"/>
    <dgm:cxn modelId="{A994EDC4-EA35-4949-B18A-4B3C6A774613}" type="presParOf" srcId="{20F389F8-C155-4268-B1D9-FEE720551387}" destId="{3E876442-A068-432B-934E-DC14C2AF61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07EC75-8662-424A-A94C-0ED1A53D6750}" type="doc">
      <dgm:prSet loTypeId="urn:microsoft.com/office/officeart/2005/8/layout/vList2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95B5F27-748C-4968-9F03-01F9ABF0D2F4}">
      <dgm:prSet custT="1"/>
      <dgm:spPr/>
      <dgm:t>
        <a:bodyPr/>
        <a:lstStyle/>
        <a:p>
          <a:pPr algn="ctr" rtl="0"/>
          <a:r>
            <a:rPr lang="ru-RU" sz="1400" b="0" dirty="0"/>
            <a:t>Бессточные котловины</a:t>
          </a:r>
          <a:endParaRPr lang="ru-RU" sz="1400" b="0" dirty="0">
            <a:solidFill>
              <a:schemeClr val="tx2">
                <a:lumMod val="75000"/>
              </a:schemeClr>
            </a:solidFill>
          </a:endParaRPr>
        </a:p>
      </dgm:t>
    </dgm:pt>
    <dgm:pt modelId="{ECACC0D8-1F50-498E-8829-1B23082065E8}" type="parTrans" cxnId="{0D4E63E3-C3C2-45FA-B5E8-3D5A794216E0}">
      <dgm:prSet/>
      <dgm:spPr/>
      <dgm:t>
        <a:bodyPr/>
        <a:lstStyle/>
        <a:p>
          <a:endParaRPr lang="ru-RU" sz="1600"/>
        </a:p>
      </dgm:t>
    </dgm:pt>
    <dgm:pt modelId="{7AE8E23B-6BF8-4BE2-A283-A7DC4FB5A11E}" type="sibTrans" cxnId="{0D4E63E3-C3C2-45FA-B5E8-3D5A794216E0}">
      <dgm:prSet/>
      <dgm:spPr/>
      <dgm:t>
        <a:bodyPr/>
        <a:lstStyle/>
        <a:p>
          <a:endParaRPr lang="ru-RU" sz="1600"/>
        </a:p>
      </dgm:t>
    </dgm:pt>
    <dgm:pt modelId="{1975255F-4CFF-4E78-94A0-BF42829F7BBE}">
      <dgm:prSet custT="1"/>
      <dgm:spPr/>
      <dgm:t>
        <a:bodyPr/>
        <a:lstStyle/>
        <a:p>
          <a:pPr algn="ctr" rtl="0"/>
          <a:r>
            <a:rPr lang="ru-RU" sz="1400" dirty="0">
              <a:solidFill>
                <a:schemeClr val="tx1"/>
              </a:solidFill>
            </a:rPr>
            <a:t>Сосновые лишайниковые леса</a:t>
          </a:r>
        </a:p>
      </dgm:t>
    </dgm:pt>
    <dgm:pt modelId="{57524968-4D5A-4765-B4F8-6A8C94F398A8}" type="parTrans" cxnId="{12590E58-F677-473E-AF0D-C75948FAE19A}">
      <dgm:prSet/>
      <dgm:spPr/>
      <dgm:t>
        <a:bodyPr/>
        <a:lstStyle/>
        <a:p>
          <a:endParaRPr lang="ru-RU" sz="1600"/>
        </a:p>
      </dgm:t>
    </dgm:pt>
    <dgm:pt modelId="{C215EE27-268B-4FFD-ABE5-FA918DCA0AB2}" type="sibTrans" cxnId="{12590E58-F677-473E-AF0D-C75948FAE19A}">
      <dgm:prSet/>
      <dgm:spPr/>
      <dgm:t>
        <a:bodyPr/>
        <a:lstStyle/>
        <a:p>
          <a:endParaRPr lang="ru-RU" sz="1600"/>
        </a:p>
      </dgm:t>
    </dgm:pt>
    <dgm:pt modelId="{538213D9-0103-46A4-B6C5-6382BFE54A00}" type="pres">
      <dgm:prSet presAssocID="{1407EC75-8662-424A-A94C-0ED1A53D6750}" presName="linear" presStyleCnt="0">
        <dgm:presLayoutVars>
          <dgm:animLvl val="lvl"/>
          <dgm:resizeHandles val="exact"/>
        </dgm:presLayoutVars>
      </dgm:prSet>
      <dgm:spPr/>
    </dgm:pt>
    <dgm:pt modelId="{D1476C6E-774A-4EF7-AFA6-F0170E1D52DB}" type="pres">
      <dgm:prSet presAssocID="{495B5F27-748C-4968-9F03-01F9ABF0D2F4}" presName="parentText" presStyleLbl="node1" presStyleIdx="0" presStyleCnt="2" custScaleY="39678" custLinFactY="-41470" custLinFactNeighborX="318" custLinFactNeighborY="-100000">
        <dgm:presLayoutVars>
          <dgm:chMax val="0"/>
          <dgm:bulletEnabled val="1"/>
        </dgm:presLayoutVars>
      </dgm:prSet>
      <dgm:spPr/>
    </dgm:pt>
    <dgm:pt modelId="{034FC610-D3B7-48DB-B7B1-D4097089F656}" type="pres">
      <dgm:prSet presAssocID="{7AE8E23B-6BF8-4BE2-A283-A7DC4FB5A11E}" presName="spacer" presStyleCnt="0"/>
      <dgm:spPr/>
    </dgm:pt>
    <dgm:pt modelId="{B7A84F22-7A76-45CF-A699-E6617340BC1B}" type="pres">
      <dgm:prSet presAssocID="{1975255F-4CFF-4E78-94A0-BF42829F7BBE}" presName="parentText" presStyleLbl="node1" presStyleIdx="1" presStyleCnt="2" custScaleY="33192" custLinFactNeighborX="672" custLinFactNeighborY="-17127">
        <dgm:presLayoutVars>
          <dgm:chMax val="0"/>
          <dgm:bulletEnabled val="1"/>
        </dgm:presLayoutVars>
      </dgm:prSet>
      <dgm:spPr/>
    </dgm:pt>
  </dgm:ptLst>
  <dgm:cxnLst>
    <dgm:cxn modelId="{12590E58-F677-473E-AF0D-C75948FAE19A}" srcId="{1407EC75-8662-424A-A94C-0ED1A53D6750}" destId="{1975255F-4CFF-4E78-94A0-BF42829F7BBE}" srcOrd="1" destOrd="0" parTransId="{57524968-4D5A-4765-B4F8-6A8C94F398A8}" sibTransId="{C215EE27-268B-4FFD-ABE5-FA918DCA0AB2}"/>
    <dgm:cxn modelId="{9467FEA6-D5C2-4A28-B626-04A68BE10D6C}" type="presOf" srcId="{1407EC75-8662-424A-A94C-0ED1A53D6750}" destId="{538213D9-0103-46A4-B6C5-6382BFE54A00}" srcOrd="0" destOrd="0" presId="urn:microsoft.com/office/officeart/2005/8/layout/vList2"/>
    <dgm:cxn modelId="{DFA11AB6-C1C7-4DF7-BDA9-11620ADEA88C}" type="presOf" srcId="{1975255F-4CFF-4E78-94A0-BF42829F7BBE}" destId="{B7A84F22-7A76-45CF-A699-E6617340BC1B}" srcOrd="0" destOrd="0" presId="urn:microsoft.com/office/officeart/2005/8/layout/vList2"/>
    <dgm:cxn modelId="{0D4E63E3-C3C2-45FA-B5E8-3D5A794216E0}" srcId="{1407EC75-8662-424A-A94C-0ED1A53D6750}" destId="{495B5F27-748C-4968-9F03-01F9ABF0D2F4}" srcOrd="0" destOrd="0" parTransId="{ECACC0D8-1F50-498E-8829-1B23082065E8}" sibTransId="{7AE8E23B-6BF8-4BE2-A283-A7DC4FB5A11E}"/>
    <dgm:cxn modelId="{6AE09FE3-4E9C-409C-A8D2-D033397C4BA9}" type="presOf" srcId="{495B5F27-748C-4968-9F03-01F9ABF0D2F4}" destId="{D1476C6E-774A-4EF7-AFA6-F0170E1D52DB}" srcOrd="0" destOrd="0" presId="urn:microsoft.com/office/officeart/2005/8/layout/vList2"/>
    <dgm:cxn modelId="{646130F3-9D07-4D16-8060-5FEC909476E1}" type="presParOf" srcId="{538213D9-0103-46A4-B6C5-6382BFE54A00}" destId="{D1476C6E-774A-4EF7-AFA6-F0170E1D52DB}" srcOrd="0" destOrd="0" presId="urn:microsoft.com/office/officeart/2005/8/layout/vList2"/>
    <dgm:cxn modelId="{612A7E3E-7430-4F26-ACF8-2568C8F934EE}" type="presParOf" srcId="{538213D9-0103-46A4-B6C5-6382BFE54A00}" destId="{034FC610-D3B7-48DB-B7B1-D4097089F656}" srcOrd="1" destOrd="0" presId="urn:microsoft.com/office/officeart/2005/8/layout/vList2"/>
    <dgm:cxn modelId="{7BC9CB17-9498-45D6-8907-0161FC384AB8}" type="presParOf" srcId="{538213D9-0103-46A4-B6C5-6382BFE54A00}" destId="{B7A84F22-7A76-45CF-A699-E6617340BC1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9B7610-DED8-42F7-B516-8B58D40D1A91}" type="doc">
      <dgm:prSet loTypeId="urn:microsoft.com/office/officeart/2005/8/layout/vList2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7A15F1ED-410B-4998-B9F3-FDD818985AAC}">
      <dgm:prSet custT="1"/>
      <dgm:spPr/>
      <dgm:t>
        <a:bodyPr/>
        <a:lstStyle/>
        <a:p>
          <a:pPr algn="ctr" rtl="0"/>
          <a:r>
            <a:rPr lang="ru-RU" sz="1200" dirty="0"/>
            <a:t>Абразионные и термоабразионные торфяные берега</a:t>
          </a:r>
          <a:endParaRPr lang="ru-RU" sz="1200" i="1" strike="noStrike" dirty="0"/>
        </a:p>
      </dgm:t>
    </dgm:pt>
    <dgm:pt modelId="{8E016855-19EE-49EF-BD05-F14BE645EE85}" type="parTrans" cxnId="{911FFDBC-8AE7-4A41-8803-080F786F3FBA}">
      <dgm:prSet/>
      <dgm:spPr/>
      <dgm:t>
        <a:bodyPr/>
        <a:lstStyle/>
        <a:p>
          <a:pPr algn="ctr"/>
          <a:endParaRPr lang="ru-RU" sz="1600"/>
        </a:p>
      </dgm:t>
    </dgm:pt>
    <dgm:pt modelId="{71AA527E-A589-47BD-B543-EC500801C8D8}" type="sibTrans" cxnId="{911FFDBC-8AE7-4A41-8803-080F786F3FBA}">
      <dgm:prSet/>
      <dgm:spPr/>
      <dgm:t>
        <a:bodyPr/>
        <a:lstStyle/>
        <a:p>
          <a:pPr algn="ctr"/>
          <a:endParaRPr lang="ru-RU" sz="1600"/>
        </a:p>
      </dgm:t>
    </dgm:pt>
    <dgm:pt modelId="{D48AB0C1-4B6C-4196-B0B7-826B1C66ACAD}" type="pres">
      <dgm:prSet presAssocID="{089B7610-DED8-42F7-B516-8B58D40D1A91}" presName="linear" presStyleCnt="0">
        <dgm:presLayoutVars>
          <dgm:animLvl val="lvl"/>
          <dgm:resizeHandles val="exact"/>
        </dgm:presLayoutVars>
      </dgm:prSet>
      <dgm:spPr/>
    </dgm:pt>
    <dgm:pt modelId="{8749116C-4BFD-4A80-AE32-A633AFD935D9}" type="pres">
      <dgm:prSet presAssocID="{7A15F1ED-410B-4998-B9F3-FDD818985AAC}" presName="parentText" presStyleLbl="node1" presStyleIdx="0" presStyleCnt="1" custScaleY="320216" custLinFactNeighborX="-2972" custLinFactNeighborY="428">
        <dgm:presLayoutVars>
          <dgm:chMax val="0"/>
          <dgm:bulletEnabled val="1"/>
        </dgm:presLayoutVars>
      </dgm:prSet>
      <dgm:spPr/>
    </dgm:pt>
  </dgm:ptLst>
  <dgm:cxnLst>
    <dgm:cxn modelId="{5050031B-09D9-4745-9AD1-771F1DC877B6}" type="presOf" srcId="{089B7610-DED8-42F7-B516-8B58D40D1A91}" destId="{D48AB0C1-4B6C-4196-B0B7-826B1C66ACAD}" srcOrd="0" destOrd="0" presId="urn:microsoft.com/office/officeart/2005/8/layout/vList2"/>
    <dgm:cxn modelId="{911FFDBC-8AE7-4A41-8803-080F786F3FBA}" srcId="{089B7610-DED8-42F7-B516-8B58D40D1A91}" destId="{7A15F1ED-410B-4998-B9F3-FDD818985AAC}" srcOrd="0" destOrd="0" parTransId="{8E016855-19EE-49EF-BD05-F14BE645EE85}" sibTransId="{71AA527E-A589-47BD-B543-EC500801C8D8}"/>
    <dgm:cxn modelId="{CFCDE4EC-BBE9-423E-B4A7-8FB784F6A20E}" type="presOf" srcId="{7A15F1ED-410B-4998-B9F3-FDD818985AAC}" destId="{8749116C-4BFD-4A80-AE32-A633AFD935D9}" srcOrd="0" destOrd="0" presId="urn:microsoft.com/office/officeart/2005/8/layout/vList2"/>
    <dgm:cxn modelId="{6E3B8429-10BF-44A1-AAD7-8C8C38AE14F6}" type="presParOf" srcId="{D48AB0C1-4B6C-4196-B0B7-826B1C66ACAD}" destId="{8749116C-4BFD-4A80-AE32-A633AFD935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14CE9-1EF7-4E2D-A1CB-44D7B87E41D1}">
      <dsp:nvSpPr>
        <dsp:cNvPr id="0" name=""/>
        <dsp:cNvSpPr/>
      </dsp:nvSpPr>
      <dsp:spPr>
        <a:xfrm>
          <a:off x="0" y="0"/>
          <a:ext cx="2067789" cy="5029924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7D9E6-071B-4AC1-A4E1-3206A8467C42}">
      <dsp:nvSpPr>
        <dsp:cNvPr id="0" name=""/>
        <dsp:cNvSpPr/>
      </dsp:nvSpPr>
      <dsp:spPr>
        <a:xfrm>
          <a:off x="0" y="1007936"/>
          <a:ext cx="2027324" cy="318032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Парк им. </a:t>
          </a:r>
          <a:r>
            <a:rPr lang="ru-RU" sz="2000" b="1" kern="1200" dirty="0" err="1"/>
            <a:t>Ю.А.Гагарина</a:t>
          </a:r>
          <a:br>
            <a:rPr lang="ru-RU" sz="2000" b="1" kern="1200" dirty="0"/>
          </a:br>
          <a:endParaRPr lang="ru-RU" sz="2000" b="1" kern="1200" dirty="0"/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2000" kern="1200" dirty="0"/>
          </a:br>
          <a:r>
            <a:rPr lang="ru-RU" sz="2000" kern="1200" dirty="0"/>
            <a:t>Место предполагаемого размещения ботанического сада</a:t>
          </a:r>
        </a:p>
      </dsp:txBody>
      <dsp:txXfrm>
        <a:off x="98966" y="1106902"/>
        <a:ext cx="1829392" cy="29823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52579-3C45-49C0-AE0E-4B4CD2AE190D}">
      <dsp:nvSpPr>
        <dsp:cNvPr id="0" name=""/>
        <dsp:cNvSpPr/>
      </dsp:nvSpPr>
      <dsp:spPr>
        <a:xfrm>
          <a:off x="-1985073" y="-307731"/>
          <a:ext cx="2373201" cy="2373201"/>
        </a:xfrm>
        <a:prstGeom prst="blockArc">
          <a:avLst>
            <a:gd name="adj1" fmla="val 18900000"/>
            <a:gd name="adj2" fmla="val 2700000"/>
            <a:gd name="adj3" fmla="val 91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3F809A-643C-4F17-B47E-82419FCC8C36}">
      <dsp:nvSpPr>
        <dsp:cNvPr id="0" name=""/>
        <dsp:cNvSpPr/>
      </dsp:nvSpPr>
      <dsp:spPr>
        <a:xfrm>
          <a:off x="249469" y="63802"/>
          <a:ext cx="8512087" cy="5754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041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/>
            <a:t>В </a:t>
          </a:r>
          <a:r>
            <a:rPr lang="ru-RU" sz="2000" b="0" i="0" kern="1200" baseline="0" dirty="0">
              <a:solidFill>
                <a:srgbClr val="FF0000"/>
              </a:solidFill>
            </a:rPr>
            <a:t>2016</a:t>
          </a:r>
          <a:r>
            <a:rPr lang="ru-RU" sz="2000" b="0" i="0" kern="1200" baseline="0" dirty="0"/>
            <a:t> г. гербарий Института проблем освоения Севера был зарегистрирован в </a:t>
          </a:r>
          <a:r>
            <a:rPr lang="ru-RU" sz="2000" b="0" i="0" kern="1200" baseline="0" dirty="0" err="1">
              <a:solidFill>
                <a:srgbClr val="FF0000"/>
              </a:solidFill>
            </a:rPr>
            <a:t>Index</a:t>
          </a:r>
          <a:r>
            <a:rPr lang="ru-RU" sz="2000" b="0" i="0" kern="1200" baseline="0" dirty="0">
              <a:solidFill>
                <a:srgbClr val="FF0000"/>
              </a:solidFill>
            </a:rPr>
            <a:t> </a:t>
          </a:r>
          <a:r>
            <a:rPr lang="ru-RU" sz="2000" b="0" i="0" kern="1200" baseline="0" dirty="0" err="1">
              <a:solidFill>
                <a:srgbClr val="FF0000"/>
              </a:solidFill>
            </a:rPr>
            <a:t>Herbariorum</a:t>
          </a:r>
          <a:endParaRPr lang="ru-RU" sz="2000" kern="1200" dirty="0"/>
        </a:p>
      </dsp:txBody>
      <dsp:txXfrm>
        <a:off x="249469" y="63802"/>
        <a:ext cx="8512087" cy="575490"/>
      </dsp:txXfrm>
    </dsp:sp>
    <dsp:sp modelId="{58951F90-E0F2-4778-93B2-BA5C07AEBCE5}">
      <dsp:nvSpPr>
        <dsp:cNvPr id="0" name=""/>
        <dsp:cNvSpPr/>
      </dsp:nvSpPr>
      <dsp:spPr>
        <a:xfrm>
          <a:off x="29751" y="131830"/>
          <a:ext cx="439434" cy="4394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0566FD-2254-4456-8A0D-0DF9F0186634}">
      <dsp:nvSpPr>
        <dsp:cNvPr id="0" name=""/>
        <dsp:cNvSpPr/>
      </dsp:nvSpPr>
      <dsp:spPr>
        <a:xfrm>
          <a:off x="366525" y="696576"/>
          <a:ext cx="8384299" cy="4823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041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/>
            <a:t>Гербарию ИПОС присвоен акроним</a:t>
          </a:r>
          <a:r>
            <a:rPr lang="ru-RU" sz="2400" b="0" u="none" kern="1200" baseline="0" dirty="0">
              <a:solidFill>
                <a:schemeClr val="accent5">
                  <a:lumMod val="75000"/>
                </a:schemeClr>
              </a:solidFill>
            </a:rPr>
            <a:t> </a:t>
          </a:r>
          <a:r>
            <a:rPr lang="ru-RU" sz="2000" b="1" u="none" kern="1200" baseline="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TMN</a:t>
          </a:r>
          <a:endParaRPr lang="ru-RU" sz="2000" kern="1200" dirty="0"/>
        </a:p>
      </dsp:txBody>
      <dsp:txXfrm>
        <a:off x="366525" y="696576"/>
        <a:ext cx="8384299" cy="482320"/>
      </dsp:txXfrm>
    </dsp:sp>
    <dsp:sp modelId="{14BAF70A-F3AD-4A9B-A343-B2FD5B6800F5}">
      <dsp:nvSpPr>
        <dsp:cNvPr id="0" name=""/>
        <dsp:cNvSpPr/>
      </dsp:nvSpPr>
      <dsp:spPr>
        <a:xfrm>
          <a:off x="157539" y="659152"/>
          <a:ext cx="439434" cy="4394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2F8115-A174-40E2-9DC5-F8F725FDE9B6}">
      <dsp:nvSpPr>
        <dsp:cNvPr id="0" name=""/>
        <dsp:cNvSpPr/>
      </dsp:nvSpPr>
      <dsp:spPr>
        <a:xfrm>
          <a:off x="249469" y="1318715"/>
          <a:ext cx="8512087" cy="3515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041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/>
            <a:t>В настоящее время насчитывает более </a:t>
          </a:r>
          <a:r>
            <a:rPr lang="ru-RU" sz="2000" b="0" i="0" kern="1200" baseline="0" dirty="0">
              <a:solidFill>
                <a:srgbClr val="FF0000"/>
              </a:solidFill>
            </a:rPr>
            <a:t>21 тысяч образцов</a:t>
          </a:r>
          <a:endParaRPr lang="ru-RU" sz="2000" kern="1200" dirty="0"/>
        </a:p>
      </dsp:txBody>
      <dsp:txXfrm>
        <a:off x="249469" y="1318715"/>
        <a:ext cx="8512087" cy="351547"/>
      </dsp:txXfrm>
    </dsp:sp>
    <dsp:sp modelId="{5B716B86-8016-459C-B242-766CBE880B8E}">
      <dsp:nvSpPr>
        <dsp:cNvPr id="0" name=""/>
        <dsp:cNvSpPr/>
      </dsp:nvSpPr>
      <dsp:spPr>
        <a:xfrm>
          <a:off x="29751" y="1186473"/>
          <a:ext cx="439434" cy="4394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76442-A068-432B-934E-DC14C2AF614E}">
      <dsp:nvSpPr>
        <dsp:cNvPr id="0" name=""/>
        <dsp:cNvSpPr/>
      </dsp:nvSpPr>
      <dsp:spPr>
        <a:xfrm>
          <a:off x="0" y="69"/>
          <a:ext cx="7886700" cy="2955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Общие черты озерных котловин с наличием </a:t>
          </a:r>
          <a:r>
            <a:rPr lang="en-US" sz="1800" kern="1200" dirty="0" err="1">
              <a:solidFill>
                <a:schemeClr val="tx1"/>
              </a:solidFill>
            </a:rPr>
            <a:t>Isoetes</a:t>
          </a:r>
          <a:r>
            <a:rPr lang="ru-RU" sz="1800" kern="1200" dirty="0">
              <a:solidFill>
                <a:schemeClr val="tx1"/>
              </a:solidFill>
            </a:rPr>
            <a:t> 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14425" y="14494"/>
        <a:ext cx="7857850" cy="266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76C6E-774A-4EF7-AFA6-F0170E1D52DB}">
      <dsp:nvSpPr>
        <dsp:cNvPr id="0" name=""/>
        <dsp:cNvSpPr/>
      </dsp:nvSpPr>
      <dsp:spPr>
        <a:xfrm>
          <a:off x="0" y="0"/>
          <a:ext cx="2443680" cy="47537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/>
            <a:t>Бессточные котловины</a:t>
          </a:r>
          <a:endParaRPr lang="ru-RU" sz="1400" b="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3206" y="23206"/>
        <a:ext cx="2397268" cy="428962"/>
      </dsp:txXfrm>
    </dsp:sp>
    <dsp:sp modelId="{B7A84F22-7A76-45CF-A699-E6617340BC1B}">
      <dsp:nvSpPr>
        <dsp:cNvPr id="0" name=""/>
        <dsp:cNvSpPr/>
      </dsp:nvSpPr>
      <dsp:spPr>
        <a:xfrm>
          <a:off x="0" y="1202725"/>
          <a:ext cx="2443680" cy="39766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Сосновые лишайниковые леса</a:t>
          </a:r>
        </a:p>
      </dsp:txBody>
      <dsp:txXfrm>
        <a:off x="19412" y="1222137"/>
        <a:ext cx="2404856" cy="3588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9116C-4BFD-4A80-AE32-A633AFD935D9}">
      <dsp:nvSpPr>
        <dsp:cNvPr id="0" name=""/>
        <dsp:cNvSpPr/>
      </dsp:nvSpPr>
      <dsp:spPr>
        <a:xfrm>
          <a:off x="0" y="81154"/>
          <a:ext cx="2449560" cy="58014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Абразионные и термоабразионные торфяные берега</a:t>
          </a:r>
          <a:endParaRPr lang="ru-RU" sz="1200" i="1" strike="noStrike" kern="1200" dirty="0"/>
        </a:p>
      </dsp:txBody>
      <dsp:txXfrm>
        <a:off x="28320" y="109474"/>
        <a:ext cx="2392920" cy="523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1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78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9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0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2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3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42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26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15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924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4CCCE5B-24B1-4AF3-803D-44179676FE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2696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046EE40-7505-4F87-9E1E-CC8C19335B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4620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370013" y="1827213"/>
            <a:ext cx="3579812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370013" y="3960813"/>
            <a:ext cx="3579812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9236813-2366-41D7-9B6D-7412B6B5B3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3598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CF55BBF-67AE-43BF-83AB-8CCADA8A8D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384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2EF31-57C0-495A-A843-9972B4EF064D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EC1EF-2021-4EFC-AE88-07A37896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6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microsoft.com/office/2007/relationships/diagramDrawing" Target="../diagrams/drawing4.xml"/><Relationship Id="rId18" Type="http://schemas.openxmlformats.org/officeDocument/2006/relationships/diagramQuickStyle" Target="../diagrams/quickStyle5.xml"/><Relationship Id="rId3" Type="http://schemas.openxmlformats.org/officeDocument/2006/relationships/diagramLayout" Target="../diagrams/layout3.xml"/><Relationship Id="rId21" Type="http://schemas.openxmlformats.org/officeDocument/2006/relationships/image" Target="../media/image40.png"/><Relationship Id="rId7" Type="http://schemas.openxmlformats.org/officeDocument/2006/relationships/image" Target="../media/image36.jpeg"/><Relationship Id="rId12" Type="http://schemas.openxmlformats.org/officeDocument/2006/relationships/diagramColors" Target="../diagrams/colors4.xml"/><Relationship Id="rId17" Type="http://schemas.openxmlformats.org/officeDocument/2006/relationships/diagramLayout" Target="../diagrams/layout5.xml"/><Relationship Id="rId2" Type="http://schemas.openxmlformats.org/officeDocument/2006/relationships/diagramData" Target="../diagrams/data3.xml"/><Relationship Id="rId16" Type="http://schemas.openxmlformats.org/officeDocument/2006/relationships/diagramData" Target="../diagrams/data5.xml"/><Relationship Id="rId20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diagramQuickStyle" Target="../diagrams/quickStyle4.xml"/><Relationship Id="rId5" Type="http://schemas.openxmlformats.org/officeDocument/2006/relationships/diagramColors" Target="../diagrams/colors3.xml"/><Relationship Id="rId15" Type="http://schemas.openxmlformats.org/officeDocument/2006/relationships/image" Target="../media/image39.png"/><Relationship Id="rId10" Type="http://schemas.openxmlformats.org/officeDocument/2006/relationships/diagramLayout" Target="../diagrams/layout4.xml"/><Relationship Id="rId19" Type="http://schemas.openxmlformats.org/officeDocument/2006/relationships/diagramColors" Target="../diagrams/colors5.xml"/><Relationship Id="rId4" Type="http://schemas.openxmlformats.org/officeDocument/2006/relationships/diagramQuickStyle" Target="../diagrams/quickStyle3.xml"/><Relationship Id="rId9" Type="http://schemas.openxmlformats.org/officeDocument/2006/relationships/diagramData" Target="../diagrams/data4.xml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b="2813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3361" y="1128917"/>
            <a:ext cx="6492797" cy="1257445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Споровые растения Югры в Гербарии Института проблем освоения Севера (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TMN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0457" y="5047467"/>
            <a:ext cx="5578397" cy="71910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Глазунов В.А.</a:t>
            </a:r>
          </a:p>
          <a:p>
            <a:pPr algn="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Тюменский научный центр СО РАН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8" y="4081659"/>
            <a:ext cx="2413823" cy="181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1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45" y="943114"/>
            <a:ext cx="7028445" cy="4943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35441777"/>
              </p:ext>
            </p:extLst>
          </p:nvPr>
        </p:nvGraphicFramePr>
        <p:xfrm>
          <a:off x="72736" y="943114"/>
          <a:ext cx="2067791" cy="5029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8365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857250"/>
            <a:ext cx="6858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3728" y="1383831"/>
            <a:ext cx="3761509" cy="4090338"/>
          </a:xfrm>
        </p:spPr>
        <p:txBody>
          <a:bodyPr>
            <a:noAutofit/>
          </a:bodyPr>
          <a:lstStyle/>
          <a:p>
            <a:pPr algn="ctr"/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700" b="1" dirty="0">
                <a:ln cmpd="sng"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Основные пункты сбора гербарных образцов</a:t>
            </a:r>
            <a:br>
              <a:rPr lang="ru-RU" sz="2700" b="1" dirty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" y="857250"/>
            <a:ext cx="414577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7200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6858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34348" y="1491094"/>
            <a:ext cx="5143500" cy="38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F:\Фото к презентации в Курган\IMG_43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8" b="9316"/>
          <a:stretch/>
        </p:blipFill>
        <p:spPr bwMode="auto">
          <a:xfrm>
            <a:off x="83127" y="857250"/>
            <a:ext cx="9060873" cy="516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8654159"/>
              </p:ext>
            </p:extLst>
          </p:nvPr>
        </p:nvGraphicFramePr>
        <p:xfrm>
          <a:off x="223405" y="1021829"/>
          <a:ext cx="8780318" cy="1757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9984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48" y="0"/>
            <a:ext cx="8878824" cy="2658854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Споровые сосудистые растения ХМАО – Югры:</a:t>
            </a: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55 видов, в 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отдел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Lycopodiophyta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13,</a:t>
            </a: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Equisetophyta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8,</a:t>
            </a: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Polypodiophyta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34</a:t>
            </a: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Гербарии ИПОС – 45 видов, в 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15 – занесенных в Красные книги РФ и ХМАО – Югры </a:t>
            </a:r>
            <a:b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5 – в приложение Красной книги ХМАО – Югры </a:t>
            </a:r>
          </a:p>
        </p:txBody>
      </p:sp>
    </p:spTree>
    <p:extLst>
      <p:ext uri="{BB962C8B-B14F-4D97-AF65-F5344CB8AC3E}">
        <p14:creationId xmlns:p14="http://schemas.microsoft.com/office/powerpoint/2010/main" val="368459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Ручей Пассос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290997" y="5953125"/>
            <a:ext cx="4853003" cy="857250"/>
          </a:xfrm>
        </p:spPr>
        <p:txBody>
          <a:bodyPr/>
          <a:lstStyle/>
          <a:p>
            <a:r>
              <a:rPr lang="en-US" alt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Selaginella</a:t>
            </a:r>
            <a:r>
              <a:rPr lang="en-US" alt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selaginoides</a:t>
            </a:r>
            <a:r>
              <a:rPr lang="en-US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(L.) C. Mart</a:t>
            </a:r>
            <a:br>
              <a:rPr lang="en-US" alt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endParaRPr lang="ru-RU" altLang="ru-RU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altLang="ru-RU" sz="1350" dirty="0">
              <a:latin typeface="Times New Roman" panose="02020603050405020304" pitchFamily="18" charset="0"/>
            </a:endParaRPr>
          </a:p>
        </p:txBody>
      </p:sp>
      <p:pic>
        <p:nvPicPr>
          <p:cNvPr id="20487" name="Picture 7" descr="Плаунок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06" y="3742698"/>
            <a:ext cx="3613985" cy="271048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41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7" name="Picture 11" descr="DSC0343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354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93545" name="Picture 9" descr="SNAP-133538-0061 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476250"/>
            <a:ext cx="3224212" cy="2714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3548" name="Picture 12" descr="DSC0343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3527425" cy="2646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3546" name="Picture 10" descr="Селагинелла споры рисунок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1844675"/>
            <a:ext cx="1643063" cy="198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3549" name="Text Box 13"/>
          <p:cNvSpPr txBox="1">
            <a:spLocks noChangeArrowheads="1"/>
          </p:cNvSpPr>
          <p:nvPr/>
        </p:nvSpPr>
        <p:spPr bwMode="auto">
          <a:xfrm>
            <a:off x="592138" y="4673600"/>
            <a:ext cx="737605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ru-RU" sz="24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r>
              <a:rPr lang="ru-RU" alt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На севере Европейской части появление не позднее</a:t>
            </a:r>
          </a:p>
          <a:p>
            <a:r>
              <a:rPr lang="ru-RU" alt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среднего плейстоцена в периоды похолоданий</a:t>
            </a:r>
          </a:p>
          <a:p>
            <a:r>
              <a:rPr lang="ru-RU" alt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ru-RU" altLang="ru-RU" sz="2400" b="1" dirty="0" err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Чхобадзе</a:t>
            </a:r>
            <a:r>
              <a:rPr lang="ru-RU" altLang="ru-RU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, Филиппов, 2013)</a:t>
            </a:r>
          </a:p>
        </p:txBody>
      </p:sp>
    </p:spTree>
    <p:extLst>
      <p:ext uri="{BB962C8B-B14F-4D97-AF65-F5344CB8AC3E}">
        <p14:creationId xmlns:p14="http://schemas.microsoft.com/office/powerpoint/2010/main" val="1305852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7" name="Picture 9" descr="Леса по берегу ручья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149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91499" name="Picture 11" descr="Sel se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01626"/>
            <a:ext cx="4525963" cy="6007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1501" name="Rectangle 13"/>
          <p:cNvSpPr>
            <a:spLocks noGrp="1" noChangeArrowheads="1"/>
          </p:cNvSpPr>
          <p:nvPr>
            <p:ph sz="quarter" idx="4"/>
          </p:nvPr>
        </p:nvSpPr>
        <p:spPr>
          <a:xfrm>
            <a:off x="5562600" y="908050"/>
            <a:ext cx="3581400" cy="1981200"/>
          </a:xfrm>
        </p:spPr>
        <p:txBody>
          <a:bodyPr/>
          <a:lstStyle/>
          <a:p>
            <a:endParaRPr lang="ru-RU" altLang="ru-RU" sz="2100" dirty="0"/>
          </a:p>
        </p:txBody>
      </p:sp>
      <p:sp>
        <p:nvSpPr>
          <p:cNvPr id="191503" name="Text Box 15"/>
          <p:cNvSpPr txBox="1">
            <a:spLocks noChangeArrowheads="1"/>
          </p:cNvSpPr>
          <p:nvPr/>
        </p:nvSpPr>
        <p:spPr bwMode="auto">
          <a:xfrm>
            <a:off x="337741" y="5424785"/>
            <a:ext cx="381739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</a:t>
            </a:r>
            <a:r>
              <a:rPr lang="ru-RU" alt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- современные местонахождения</a:t>
            </a:r>
          </a:p>
          <a:p>
            <a:r>
              <a:rPr lang="ru-RU" alt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- плейстоцен</a:t>
            </a:r>
          </a:p>
          <a:p>
            <a:r>
              <a:rPr lang="ru-RU" alt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- голоцен</a:t>
            </a:r>
          </a:p>
        </p:txBody>
      </p:sp>
      <p:sp>
        <p:nvSpPr>
          <p:cNvPr id="191504" name="Oval 16"/>
          <p:cNvSpPr>
            <a:spLocks noChangeArrowheads="1"/>
          </p:cNvSpPr>
          <p:nvPr/>
        </p:nvSpPr>
        <p:spPr bwMode="auto">
          <a:xfrm>
            <a:off x="8316913" y="5084763"/>
            <a:ext cx="161925" cy="16192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1505" name="Oval 17"/>
          <p:cNvSpPr>
            <a:spLocks noChangeArrowheads="1"/>
          </p:cNvSpPr>
          <p:nvPr/>
        </p:nvSpPr>
        <p:spPr bwMode="auto">
          <a:xfrm>
            <a:off x="179388" y="5516563"/>
            <a:ext cx="161925" cy="161925"/>
          </a:xfrm>
          <a:prstGeom prst="ellipse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1506" name="Oval 18"/>
          <p:cNvSpPr>
            <a:spLocks noChangeArrowheads="1"/>
          </p:cNvSpPr>
          <p:nvPr/>
        </p:nvSpPr>
        <p:spPr bwMode="auto">
          <a:xfrm>
            <a:off x="179388" y="5805488"/>
            <a:ext cx="161925" cy="16192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1507" name="Oval 19"/>
          <p:cNvSpPr>
            <a:spLocks noChangeArrowheads="1"/>
          </p:cNvSpPr>
          <p:nvPr/>
        </p:nvSpPr>
        <p:spPr bwMode="auto">
          <a:xfrm>
            <a:off x="179388" y="6092825"/>
            <a:ext cx="161925" cy="161925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9" y="454025"/>
            <a:ext cx="3406215" cy="4541620"/>
          </a:xfrm>
        </p:spPr>
      </p:pic>
    </p:spTree>
    <p:extLst>
      <p:ext uri="{BB962C8B-B14F-4D97-AF65-F5344CB8AC3E}">
        <p14:creationId xmlns:p14="http://schemas.microsoft.com/office/powerpoint/2010/main" val="3512040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76808" name="Picture 8" descr="DSC0353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72000" cy="3427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6811" name="Picture 11" descr="DSC0195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611188" y="3573463"/>
            <a:ext cx="714496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Ликоподиелла</a:t>
            </a:r>
            <a:r>
              <a:rPr lang="ru-RU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заливаемая, </a:t>
            </a:r>
            <a:r>
              <a:rPr lang="ru-RU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плаунок</a:t>
            </a:r>
            <a:r>
              <a:rPr lang="ru-RU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заливаемый</a:t>
            </a:r>
          </a:p>
          <a:p>
            <a:r>
              <a:rPr lang="ru-RU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en-US" alt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Lycopodiella</a:t>
            </a:r>
            <a:r>
              <a:rPr lang="en-US" alt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inundata</a:t>
            </a:r>
            <a:r>
              <a:rPr lang="en-US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(L.) </a:t>
            </a:r>
            <a:r>
              <a:rPr lang="en-US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Holub</a:t>
            </a:r>
            <a:r>
              <a:rPr lang="ru-RU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)</a:t>
            </a:r>
            <a:endParaRPr lang="en-US" altLang="ru-RU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endParaRPr lang="en-US" alt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r>
              <a:rPr lang="ru-RU" altLang="ru-RU" dirty="0"/>
              <a:t>Многолетний </a:t>
            </a:r>
            <a:r>
              <a:rPr lang="ru-RU" altLang="ru-RU" dirty="0" err="1"/>
              <a:t>надземно</a:t>
            </a:r>
            <a:r>
              <a:rPr lang="ru-RU" altLang="ru-RU" dirty="0"/>
              <a:t>-ползучий плаун с ежегодно отмирающими</a:t>
            </a:r>
          </a:p>
          <a:p>
            <a:r>
              <a:rPr lang="ru-RU" altLang="ru-RU" dirty="0"/>
              <a:t>побегами, за исключением верхушечных почек, благодаря чему</a:t>
            </a:r>
          </a:p>
          <a:p>
            <a:r>
              <a:rPr lang="ru-RU" altLang="ru-RU" dirty="0"/>
              <a:t>осуществляется вегетативное размножение растения</a:t>
            </a:r>
          </a:p>
          <a:p>
            <a:endParaRPr lang="ru-RU" altLang="ru-RU" dirty="0"/>
          </a:p>
          <a:p>
            <a:r>
              <a:rPr lang="ru-RU" altLang="ru-RU" dirty="0"/>
              <a:t>В Сибири рассматривается как реликт не позднее третичного возраста</a:t>
            </a:r>
          </a:p>
          <a:p>
            <a:r>
              <a:rPr lang="ru-RU" altLang="ru-RU" dirty="0"/>
              <a:t>(</a:t>
            </a:r>
            <a:r>
              <a:rPr lang="ru-RU" altLang="ru-RU" dirty="0" err="1"/>
              <a:t>Куваев</a:t>
            </a:r>
            <a:r>
              <a:rPr lang="ru-RU" altLang="ru-RU" dirty="0"/>
              <a:t>, </a:t>
            </a:r>
            <a:r>
              <a:rPr lang="ru-RU" altLang="ru-RU" dirty="0" err="1"/>
              <a:t>Рудский</a:t>
            </a:r>
            <a:r>
              <a:rPr lang="ru-RU" altLang="ru-RU" dirty="0"/>
              <a:t>, 1973)</a:t>
            </a:r>
          </a:p>
        </p:txBody>
      </p:sp>
    </p:spTree>
    <p:extLst>
      <p:ext uri="{BB962C8B-B14F-4D97-AF65-F5344CB8AC3E}">
        <p14:creationId xmlns:p14="http://schemas.microsoft.com/office/powerpoint/2010/main" val="3195812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83304" name="Picture 8" descr="DSC022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3308" name="Picture 12" descr="DSC03574 Ликоподиелла 2 В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620713"/>
            <a:ext cx="3529013" cy="2646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3309" name="Text Box 13"/>
          <p:cNvSpPr txBox="1">
            <a:spLocks noChangeArrowheads="1"/>
          </p:cNvSpPr>
          <p:nvPr/>
        </p:nvSpPr>
        <p:spPr bwMode="auto">
          <a:xfrm>
            <a:off x="5200650" y="3498850"/>
            <a:ext cx="3871060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20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endParaRPr lang="en-US" altLang="ru-RU" sz="24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r>
              <a:rPr lang="en-US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- </a:t>
            </a:r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исторические местонахождения</a:t>
            </a:r>
          </a:p>
          <a:p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  (около 100 лет)</a:t>
            </a:r>
          </a:p>
          <a:p>
            <a:endParaRPr lang="ru-RU" altLang="ru-RU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- современные местонахождения</a:t>
            </a:r>
          </a:p>
          <a:p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  (</a:t>
            </a:r>
            <a:r>
              <a:rPr lang="ru-RU" altLang="ru-RU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до 25 </a:t>
            </a:r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лет)</a:t>
            </a:r>
          </a:p>
          <a:p>
            <a:endParaRPr lang="ru-RU" altLang="ru-RU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- находки спор в отложениях</a:t>
            </a:r>
          </a:p>
          <a:p>
            <a:r>
              <a:rPr lang="ru-RU" alt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     голоцена (не ранее 2 тыс. лет)</a:t>
            </a:r>
          </a:p>
        </p:txBody>
      </p:sp>
      <p:sp>
        <p:nvSpPr>
          <p:cNvPr id="183310" name="Oval 14"/>
          <p:cNvSpPr>
            <a:spLocks noChangeArrowheads="1"/>
          </p:cNvSpPr>
          <p:nvPr/>
        </p:nvSpPr>
        <p:spPr bwMode="auto">
          <a:xfrm>
            <a:off x="5292725" y="4292600"/>
            <a:ext cx="161925" cy="161925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3311" name="Oval 15"/>
          <p:cNvSpPr>
            <a:spLocks noChangeArrowheads="1"/>
          </p:cNvSpPr>
          <p:nvPr/>
        </p:nvSpPr>
        <p:spPr bwMode="auto">
          <a:xfrm>
            <a:off x="5292725" y="5084763"/>
            <a:ext cx="161925" cy="161925"/>
          </a:xfrm>
          <a:prstGeom prst="ellipse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>
              <a:solidFill>
                <a:srgbClr val="990000"/>
              </a:solidFill>
            </a:endParaRPr>
          </a:p>
        </p:txBody>
      </p:sp>
      <p:sp>
        <p:nvSpPr>
          <p:cNvPr id="183312" name="Oval 16"/>
          <p:cNvSpPr>
            <a:spLocks noChangeArrowheads="1"/>
          </p:cNvSpPr>
          <p:nvPr/>
        </p:nvSpPr>
        <p:spPr bwMode="auto">
          <a:xfrm>
            <a:off x="5292725" y="5876925"/>
            <a:ext cx="161925" cy="161925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26" y="629350"/>
            <a:ext cx="4627637" cy="5738999"/>
          </a:xfrm>
        </p:spPr>
      </p:pic>
    </p:spTree>
    <p:extLst>
      <p:ext uri="{BB962C8B-B14F-4D97-AF65-F5344CB8AC3E}">
        <p14:creationId xmlns:p14="http://schemas.microsoft.com/office/powerpoint/2010/main" val="3251524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30" name="Rectangle 18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15729" name="Picture 17" descr="DSC0197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26" name="Picture 14" descr="DSC0196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27" name="Picture 15" descr="DSC0357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42900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38" name="Picture 26" descr="DSC0351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42900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972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844" t="10706" r="6821" b="7326"/>
          <a:stretch/>
        </p:blipFill>
        <p:spPr>
          <a:xfrm rot="16200000">
            <a:off x="5254509" y="1613815"/>
            <a:ext cx="2837579" cy="3918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261" t="17134" r="17744" b="8240"/>
          <a:stretch/>
        </p:blipFill>
        <p:spPr>
          <a:xfrm rot="16200000">
            <a:off x="1093624" y="1680808"/>
            <a:ext cx="2837579" cy="3784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36587" y="5057782"/>
            <a:ext cx="3951653" cy="867698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003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ctr" rtl="0"/>
            <a:r>
              <a:rPr lang="en-US" sz="1275" i="1" dirty="0">
                <a:solidFill>
                  <a:srgbClr val="C00000"/>
                </a:solidFill>
              </a:rPr>
              <a:t>I</a:t>
            </a:r>
            <a:r>
              <a:rPr lang="ru-RU" sz="1275" i="1" dirty="0">
                <a:solidFill>
                  <a:srgbClr val="C00000"/>
                </a:solidFill>
              </a:rPr>
              <a:t>.</a:t>
            </a:r>
            <a:r>
              <a:rPr lang="en-US" sz="1275" i="1" dirty="0">
                <a:solidFill>
                  <a:srgbClr val="C00000"/>
                </a:solidFill>
              </a:rPr>
              <a:t> </a:t>
            </a:r>
            <a:r>
              <a:rPr lang="en-US" sz="1275" i="1" dirty="0" err="1">
                <a:solidFill>
                  <a:srgbClr val="C00000"/>
                </a:solidFill>
              </a:rPr>
              <a:t>lacustris</a:t>
            </a:r>
            <a:r>
              <a:rPr lang="en-US" sz="1275" i="1" dirty="0"/>
              <a:t> </a:t>
            </a:r>
            <a:r>
              <a:rPr lang="en-US" sz="1275" dirty="0"/>
              <a:t>L</a:t>
            </a:r>
            <a:r>
              <a:rPr lang="ru-RU" sz="1275" dirty="0"/>
              <a:t>. (</a:t>
            </a:r>
            <a:r>
              <a:rPr lang="ru-RU" sz="1275" dirty="0" err="1"/>
              <a:t>полушник</a:t>
            </a:r>
            <a:r>
              <a:rPr lang="ru-RU" sz="1275" dirty="0"/>
              <a:t> озёрный) – </a:t>
            </a:r>
            <a:r>
              <a:rPr lang="ru-RU" sz="1275" dirty="0" err="1"/>
              <a:t>циркумбореальный</a:t>
            </a:r>
            <a:r>
              <a:rPr lang="ru-RU" sz="1275" dirty="0"/>
              <a:t>, преимущественно, атлантический вид с дизъюнкциями ареала в Сибири и в континентальной части Северной Америки</a:t>
            </a:r>
          </a:p>
          <a:p>
            <a:pPr lvl="1" algn="ctr">
              <a:buChar char="•"/>
            </a:pPr>
            <a:endParaRPr lang="ru-RU" sz="1275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14239" y="5059879"/>
            <a:ext cx="3951653" cy="867698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003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1" algn="ctr"/>
            <a:r>
              <a:rPr lang="en-US" sz="1350" i="1" dirty="0">
                <a:solidFill>
                  <a:srgbClr val="C00000"/>
                </a:solidFill>
              </a:rPr>
              <a:t>I</a:t>
            </a:r>
            <a:r>
              <a:rPr lang="ru-RU" sz="1350" i="1" dirty="0">
                <a:solidFill>
                  <a:srgbClr val="C00000"/>
                </a:solidFill>
              </a:rPr>
              <a:t>. </a:t>
            </a:r>
            <a:r>
              <a:rPr lang="en-US" sz="1350" i="1" dirty="0" err="1">
                <a:solidFill>
                  <a:srgbClr val="C00000"/>
                </a:solidFill>
              </a:rPr>
              <a:t>echinospora</a:t>
            </a:r>
            <a:r>
              <a:rPr lang="en-US" sz="1350" i="1" dirty="0">
                <a:solidFill>
                  <a:srgbClr val="C00000"/>
                </a:solidFill>
              </a:rPr>
              <a:t> </a:t>
            </a:r>
            <a:r>
              <a:rPr lang="en-US" sz="1350" dirty="0" err="1">
                <a:solidFill>
                  <a:prstClr val="black"/>
                </a:solidFill>
              </a:rPr>
              <a:t>Durieu</a:t>
            </a:r>
            <a:r>
              <a:rPr lang="en-US" sz="1350" dirty="0">
                <a:solidFill>
                  <a:prstClr val="black"/>
                </a:solidFill>
              </a:rPr>
              <a:t> </a:t>
            </a:r>
            <a:r>
              <a:rPr lang="ru-RU" sz="1350" dirty="0">
                <a:solidFill>
                  <a:prstClr val="black"/>
                </a:solidFill>
              </a:rPr>
              <a:t>[</a:t>
            </a:r>
            <a:r>
              <a:rPr lang="en-US" sz="1350" i="1" dirty="0">
                <a:solidFill>
                  <a:prstClr val="black"/>
                </a:solidFill>
              </a:rPr>
              <a:t>I</a:t>
            </a:r>
            <a:r>
              <a:rPr lang="ru-RU" sz="1350" i="1" dirty="0">
                <a:solidFill>
                  <a:prstClr val="black"/>
                </a:solidFill>
              </a:rPr>
              <a:t>. </a:t>
            </a:r>
            <a:r>
              <a:rPr lang="en-US" sz="1350" i="1" dirty="0" err="1">
                <a:solidFill>
                  <a:prstClr val="black"/>
                </a:solidFill>
              </a:rPr>
              <a:t>setacea</a:t>
            </a:r>
            <a:r>
              <a:rPr lang="en-US" sz="1350" i="1" dirty="0">
                <a:solidFill>
                  <a:prstClr val="black"/>
                </a:solidFill>
              </a:rPr>
              <a:t> </a:t>
            </a:r>
            <a:r>
              <a:rPr lang="en-US" sz="1350" dirty="0" err="1">
                <a:solidFill>
                  <a:prstClr val="black"/>
                </a:solidFill>
              </a:rPr>
              <a:t>auct</a:t>
            </a:r>
            <a:r>
              <a:rPr lang="ru-RU" sz="1350" dirty="0">
                <a:solidFill>
                  <a:prstClr val="black"/>
                </a:solidFill>
              </a:rPr>
              <a:t>. </a:t>
            </a:r>
            <a:r>
              <a:rPr lang="en-US" sz="1350" dirty="0">
                <a:solidFill>
                  <a:prstClr val="black"/>
                </a:solidFill>
              </a:rPr>
              <a:t>non Lam</a:t>
            </a:r>
            <a:r>
              <a:rPr lang="ru-RU" sz="1350" dirty="0">
                <a:solidFill>
                  <a:prstClr val="black"/>
                </a:solidFill>
              </a:rPr>
              <a:t>.] (п. </a:t>
            </a:r>
            <a:r>
              <a:rPr lang="ru-RU" sz="1350" dirty="0" err="1">
                <a:solidFill>
                  <a:prstClr val="black"/>
                </a:solidFill>
              </a:rPr>
              <a:t>колючеспоровый</a:t>
            </a:r>
            <a:r>
              <a:rPr lang="ru-RU" sz="1350" dirty="0">
                <a:solidFill>
                  <a:prstClr val="black"/>
                </a:solidFill>
              </a:rPr>
              <a:t>) – бореальный </a:t>
            </a:r>
            <a:r>
              <a:rPr lang="ru-RU" sz="1350" dirty="0" err="1">
                <a:solidFill>
                  <a:prstClr val="black"/>
                </a:solidFill>
              </a:rPr>
              <a:t>евросибирский</a:t>
            </a:r>
            <a:r>
              <a:rPr lang="ru-RU" sz="1350" dirty="0">
                <a:solidFill>
                  <a:prstClr val="black"/>
                </a:solidFill>
              </a:rPr>
              <a:t> вид (</a:t>
            </a:r>
            <a:r>
              <a:rPr lang="en-US" sz="1350" dirty="0" err="1">
                <a:solidFill>
                  <a:prstClr val="black"/>
                </a:solidFill>
              </a:rPr>
              <a:t>Malyshev</a:t>
            </a:r>
            <a:r>
              <a:rPr lang="ru-RU" sz="1350" dirty="0">
                <a:solidFill>
                  <a:prstClr val="black"/>
                </a:solidFill>
              </a:rPr>
              <a:t>, 2012; </a:t>
            </a:r>
            <a:r>
              <a:rPr lang="en-US" sz="1350" dirty="0" err="1">
                <a:solidFill>
                  <a:prstClr val="black"/>
                </a:solidFill>
              </a:rPr>
              <a:t>Brunton</a:t>
            </a:r>
            <a:r>
              <a:rPr lang="ru-RU" sz="1350" dirty="0">
                <a:solidFill>
                  <a:prstClr val="black"/>
                </a:solidFill>
              </a:rPr>
              <a:t>, </a:t>
            </a:r>
            <a:r>
              <a:rPr lang="en-US" sz="1350" dirty="0" err="1">
                <a:solidFill>
                  <a:prstClr val="black"/>
                </a:solidFill>
              </a:rPr>
              <a:t>Troia</a:t>
            </a:r>
            <a:r>
              <a:rPr lang="ru-RU" sz="1350" dirty="0">
                <a:solidFill>
                  <a:prstClr val="black"/>
                </a:solidFill>
              </a:rPr>
              <a:t>, 2018)</a:t>
            </a:r>
            <a:endParaRPr lang="ru-RU" sz="1275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6586" y="628719"/>
            <a:ext cx="8095772" cy="99417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lvl="0" algn="ctr" rtl="0"/>
            <a:r>
              <a:rPr lang="ru-RU" sz="1350" dirty="0"/>
              <a:t>Род </a:t>
            </a:r>
            <a:r>
              <a:rPr lang="en-US" sz="1350" i="1" dirty="0" err="1">
                <a:solidFill>
                  <a:srgbClr val="C00000"/>
                </a:solidFill>
              </a:rPr>
              <a:t>Isoetes</a:t>
            </a:r>
            <a:r>
              <a:rPr lang="en-US" sz="1350" dirty="0"/>
              <a:t> L</a:t>
            </a:r>
            <a:r>
              <a:rPr lang="ru-RU" sz="1350" dirty="0"/>
              <a:t>. насчитывает до 200 видов, из них </a:t>
            </a:r>
            <a:r>
              <a:rPr lang="ru-RU" sz="1350" dirty="0">
                <a:solidFill>
                  <a:srgbClr val="C00000"/>
                </a:solidFill>
              </a:rPr>
              <a:t>в Сибири </a:t>
            </a:r>
            <a:r>
              <a:rPr lang="ru-RU" sz="1350" dirty="0"/>
              <a:t>встречается только 2 вида. Оба вида занесены в Красную книгу Российской Федерации (Красная …, 2008): </a:t>
            </a:r>
            <a:r>
              <a:rPr lang="en-US" sz="1350" i="1" dirty="0">
                <a:solidFill>
                  <a:srgbClr val="C00000"/>
                </a:solidFill>
              </a:rPr>
              <a:t>I</a:t>
            </a:r>
            <a:r>
              <a:rPr lang="ru-RU" sz="1350" i="1" dirty="0">
                <a:solidFill>
                  <a:srgbClr val="C00000"/>
                </a:solidFill>
              </a:rPr>
              <a:t>. </a:t>
            </a:r>
            <a:r>
              <a:rPr lang="en-US" sz="1350" i="1" dirty="0" err="1">
                <a:solidFill>
                  <a:srgbClr val="C00000"/>
                </a:solidFill>
              </a:rPr>
              <a:t>lacustris</a:t>
            </a:r>
            <a:r>
              <a:rPr lang="ru-RU" sz="1350" i="1" dirty="0">
                <a:solidFill>
                  <a:srgbClr val="C00000"/>
                </a:solidFill>
              </a:rPr>
              <a:t> </a:t>
            </a:r>
            <a:r>
              <a:rPr lang="ru-RU" sz="1350" dirty="0"/>
              <a:t>со статусом 3в – редкий вид, </a:t>
            </a:r>
          </a:p>
          <a:p>
            <a:pPr lvl="0" algn="ctr" rtl="0"/>
            <a:r>
              <a:rPr lang="en-US" sz="1350" i="1" dirty="0">
                <a:solidFill>
                  <a:srgbClr val="C00000"/>
                </a:solidFill>
              </a:rPr>
              <a:t>I</a:t>
            </a:r>
            <a:r>
              <a:rPr lang="ru-RU" sz="1350" i="1" dirty="0">
                <a:solidFill>
                  <a:srgbClr val="C00000"/>
                </a:solidFill>
              </a:rPr>
              <a:t>. </a:t>
            </a:r>
            <a:r>
              <a:rPr lang="en-US" sz="1350" i="1" dirty="0" err="1">
                <a:solidFill>
                  <a:srgbClr val="C00000"/>
                </a:solidFill>
              </a:rPr>
              <a:t>echinospora</a:t>
            </a:r>
            <a:r>
              <a:rPr lang="en-US" sz="1350" i="1" dirty="0">
                <a:solidFill>
                  <a:srgbClr val="C00000"/>
                </a:solidFill>
              </a:rPr>
              <a:t> </a:t>
            </a:r>
            <a:r>
              <a:rPr lang="ru-RU" sz="1350" dirty="0"/>
              <a:t>(под названием </a:t>
            </a:r>
            <a:r>
              <a:rPr lang="en-US" sz="1350" i="1" dirty="0"/>
              <a:t>I</a:t>
            </a:r>
            <a:r>
              <a:rPr lang="ru-RU" sz="1350" i="1" dirty="0"/>
              <a:t>. </a:t>
            </a:r>
            <a:r>
              <a:rPr lang="en-US" sz="1350" i="1" dirty="0" err="1"/>
              <a:t>setacea</a:t>
            </a:r>
            <a:r>
              <a:rPr lang="en-US" sz="1350" i="1" dirty="0"/>
              <a:t> </a:t>
            </a:r>
            <a:r>
              <a:rPr lang="en-US" sz="1350" dirty="0" err="1"/>
              <a:t>Durieu</a:t>
            </a:r>
            <a:r>
              <a:rPr lang="ru-RU" sz="1350" dirty="0"/>
              <a:t>) со статусом 2а – вид, сокращающийся в численности</a:t>
            </a:r>
            <a:br>
              <a:rPr lang="ru-RU" sz="1350" dirty="0"/>
            </a:b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1440936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Объект 5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002306" y="2563906"/>
            <a:ext cx="933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Песчаное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04565" y="5208494"/>
            <a:ext cx="1020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Красавица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7412" y="4177554"/>
            <a:ext cx="13508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Тейпутымтор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86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Объект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037294" y="251012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Оз. Песчаное</a:t>
            </a:r>
          </a:p>
        </p:txBody>
      </p:sp>
    </p:spTree>
    <p:extLst>
      <p:ext uri="{BB962C8B-B14F-4D97-AF65-F5344CB8AC3E}">
        <p14:creationId xmlns:p14="http://schemas.microsoft.com/office/powerpoint/2010/main" val="1605049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Объект 4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7165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Объект 4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4978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Объект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6965577" y="367553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Оз. Красавица</a:t>
            </a:r>
          </a:p>
        </p:txBody>
      </p:sp>
    </p:spTree>
    <p:extLst>
      <p:ext uri="{BB962C8B-B14F-4D97-AF65-F5344CB8AC3E}">
        <p14:creationId xmlns:p14="http://schemas.microsoft.com/office/powerpoint/2010/main" val="2681608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Объект 2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6055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8024317"/>
              </p:ext>
            </p:extLst>
          </p:nvPr>
        </p:nvGraphicFramePr>
        <p:xfrm>
          <a:off x="666435" y="195022"/>
          <a:ext cx="7886700" cy="295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21210"/>
          <a:stretch/>
        </p:blipFill>
        <p:spPr>
          <a:xfrm>
            <a:off x="6011339" y="992535"/>
            <a:ext cx="2992217" cy="16841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2" b="7037"/>
          <a:stretch/>
        </p:blipFill>
        <p:spPr>
          <a:xfrm>
            <a:off x="6031563" y="3016361"/>
            <a:ext cx="2971993" cy="1765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863817"/>
              </p:ext>
            </p:extLst>
          </p:nvPr>
        </p:nvGraphicFramePr>
        <p:xfrm>
          <a:off x="3403992" y="758374"/>
          <a:ext cx="2443680" cy="2206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4"/>
          <a:srcRect l="16344" t="24617" r="20303" b="28993"/>
          <a:stretch/>
        </p:blipFill>
        <p:spPr>
          <a:xfrm>
            <a:off x="157484" y="1023013"/>
            <a:ext cx="3062617" cy="1690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741" y="3079235"/>
            <a:ext cx="3040104" cy="1849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9470566"/>
              </p:ext>
            </p:extLst>
          </p:nvPr>
        </p:nvGraphicFramePr>
        <p:xfrm>
          <a:off x="3421667" y="3119331"/>
          <a:ext cx="2449560" cy="740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21"/>
          <a:srcRect l="6720" t="13059" b="21506"/>
          <a:stretch/>
        </p:blipFill>
        <p:spPr>
          <a:xfrm>
            <a:off x="2428588" y="4291950"/>
            <a:ext cx="4507992" cy="2278842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3380437" y="2444202"/>
            <a:ext cx="2490790" cy="572160"/>
            <a:chOff x="-53306" y="684345"/>
            <a:chExt cx="3321054" cy="843940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9509" y="723326"/>
              <a:ext cx="3258239" cy="804959"/>
            </a:xfrm>
            <a:prstGeom prst="roundRect">
              <a:avLst/>
            </a:prstGeom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кругленный прямоугольник 4"/>
            <p:cNvSpPr txBox="1"/>
            <p:nvPr/>
          </p:nvSpPr>
          <p:spPr>
            <a:xfrm>
              <a:off x="-53306" y="684345"/>
              <a:ext cx="3179650" cy="7263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/>
                <a:t>Слабое развитие прибрежно-водной растительности</a:t>
              </a:r>
              <a:r>
                <a:rPr lang="en-US" sz="1200" dirty="0"/>
                <a:t> </a:t>
              </a:r>
              <a:endParaRPr lang="ru-RU" sz="12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3385005" y="1289825"/>
            <a:ext cx="2464385" cy="600295"/>
            <a:chOff x="0" y="-64437"/>
            <a:chExt cx="3267390" cy="1026794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0" y="913"/>
              <a:ext cx="3258239" cy="934802"/>
            </a:xfrm>
            <a:prstGeom prst="roundRect">
              <a:avLst/>
            </a:prstGeom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Скругленный прямоугольник 4"/>
            <p:cNvSpPr txBox="1"/>
            <p:nvPr/>
          </p:nvSpPr>
          <p:spPr>
            <a:xfrm>
              <a:off x="96520" y="-64437"/>
              <a:ext cx="3170870" cy="1026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/>
              <a:r>
                <a:rPr lang="ru-RU" sz="1200" dirty="0"/>
                <a:t>Широкие песчаные отмели, постепенное нарастание глубин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1201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30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7875" y="476250"/>
            <a:ext cx="4108450" cy="5792788"/>
          </a:xfrm>
        </p:spPr>
      </p:pic>
    </p:spTree>
    <p:extLst>
      <p:ext uri="{BB962C8B-B14F-4D97-AF65-F5344CB8AC3E}">
        <p14:creationId xmlns:p14="http://schemas.microsoft.com/office/powerpoint/2010/main" val="3135167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74089" name="Picture 9" descr="DSC0309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092" name="Picture 12" descr="IMG_468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692150"/>
            <a:ext cx="3527425" cy="2646363"/>
          </a:xfr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093" name="Picture 13" descr="DSC0305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692150"/>
            <a:ext cx="1439862" cy="1079500"/>
          </a:xfr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094" name="Picture 14" descr="Dry fil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620713"/>
            <a:ext cx="4586288" cy="5689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095" name="Text Box 15"/>
          <p:cNvSpPr txBox="1">
            <a:spLocks noChangeArrowheads="1"/>
          </p:cNvSpPr>
          <p:nvPr/>
        </p:nvSpPr>
        <p:spPr bwMode="auto">
          <a:xfrm>
            <a:off x="4961439" y="4514197"/>
            <a:ext cx="413125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Dryopteris</a:t>
            </a:r>
            <a:r>
              <a:rPr lang="en-US" alt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filix</a:t>
            </a:r>
            <a:r>
              <a:rPr lang="en-US" alt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-mas</a:t>
            </a:r>
            <a:r>
              <a:rPr lang="en-US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(L.) Schott</a:t>
            </a:r>
          </a:p>
          <a:p>
            <a:endParaRPr lang="ru-RU" altLang="ru-RU" sz="24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829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79207" name="Picture 7" descr="IMG_16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9208" name="Picture 8" descr="DSC0044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4176713" cy="3132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9209" name="Text Box 9"/>
          <p:cNvSpPr txBox="1">
            <a:spLocks noChangeArrowheads="1"/>
          </p:cNvSpPr>
          <p:nvPr/>
        </p:nvSpPr>
        <p:spPr bwMode="auto">
          <a:xfrm>
            <a:off x="1476375" y="6021388"/>
            <a:ext cx="625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Правый берег р. Обь, Белогорский материк</a:t>
            </a:r>
          </a:p>
        </p:txBody>
      </p:sp>
    </p:spTree>
    <p:extLst>
      <p:ext uri="{BB962C8B-B14F-4D97-AF65-F5344CB8AC3E}">
        <p14:creationId xmlns:p14="http://schemas.microsoft.com/office/powerpoint/2010/main" val="5278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76136" name="Picture 8" descr="DSC023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6137" name="Picture 9" descr="DSC0285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2492375"/>
            <a:ext cx="4464050" cy="3348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6138" name="Picture 10" descr="DSC0316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60350"/>
            <a:ext cx="4968875" cy="3727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6139" name="Text Box 11"/>
          <p:cNvSpPr txBox="1">
            <a:spLocks noChangeArrowheads="1"/>
          </p:cNvSpPr>
          <p:nvPr/>
        </p:nvSpPr>
        <p:spPr bwMode="auto">
          <a:xfrm>
            <a:off x="303213" y="6113463"/>
            <a:ext cx="8348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 i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Dryopteris</a:t>
            </a:r>
            <a:r>
              <a:rPr lang="en-US" alt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fix-mas</a:t>
            </a:r>
            <a:r>
              <a:rPr lang="en-US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ru-RU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на территории заброшенной базы отдыха</a:t>
            </a:r>
          </a:p>
        </p:txBody>
      </p:sp>
    </p:spTree>
    <p:extLst>
      <p:ext uri="{BB962C8B-B14F-4D97-AF65-F5344CB8AC3E}">
        <p14:creationId xmlns:p14="http://schemas.microsoft.com/office/powerpoint/2010/main" val="2140951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Щитовник пахучий 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40241" y="368533"/>
            <a:ext cx="41008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Dryopteris</a:t>
            </a:r>
            <a:r>
              <a:rPr lang="en-US" altLang="ru-RU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fragrans</a:t>
            </a:r>
            <a:r>
              <a:rPr lang="en-US" alt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(L.) Schott</a:t>
            </a:r>
            <a:endParaRPr lang="ru-RU" altLang="ru-RU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64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1" name="Picture 5" descr="Пузырник судетский 3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4454619" y="362604"/>
            <a:ext cx="45582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Cystopteris</a:t>
            </a:r>
            <a:r>
              <a:rPr lang="en-US" alt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sudetica</a:t>
            </a:r>
            <a:r>
              <a:rPr lang="en-US" alt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A.Br</a:t>
            </a:r>
            <a:r>
              <a:rPr lang="en-US" alt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et </a:t>
            </a:r>
            <a:r>
              <a:rPr lang="en-US" alt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Milde</a:t>
            </a:r>
            <a:endParaRPr lang="en-US" altLang="ru-RU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06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7" name="Picture 9" descr="DSC0750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9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80846" y="251012"/>
            <a:ext cx="265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Нижнее течение Иртыша</a:t>
            </a:r>
          </a:p>
        </p:txBody>
      </p:sp>
    </p:spTree>
    <p:extLst>
      <p:ext uri="{BB962C8B-B14F-4D97-AF65-F5344CB8AC3E}">
        <p14:creationId xmlns:p14="http://schemas.microsoft.com/office/powerpoint/2010/main" val="3998614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172" y="238872"/>
            <a:ext cx="3263503" cy="4351338"/>
          </a:xfrm>
        </p:spPr>
      </p:pic>
      <p:sp>
        <p:nvSpPr>
          <p:cNvPr id="7" name="TextBox 6"/>
          <p:cNvSpPr txBox="1"/>
          <p:nvPr/>
        </p:nvSpPr>
        <p:spPr>
          <a:xfrm>
            <a:off x="268941" y="5988424"/>
            <a:ext cx="4553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Botrychium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virginianum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(L.) Sw.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18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181600" y="286871"/>
            <a:ext cx="348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р. Малая Сосьва (Северный Урал)</a:t>
            </a:r>
          </a:p>
        </p:txBody>
      </p:sp>
    </p:spTree>
    <p:extLst>
      <p:ext uri="{BB962C8B-B14F-4D97-AF65-F5344CB8AC3E}">
        <p14:creationId xmlns:p14="http://schemas.microsoft.com/office/powerpoint/2010/main" val="2460012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Многоножка обыкновенная 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151840" y="5853486"/>
            <a:ext cx="30973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Polypodium</a:t>
            </a:r>
            <a:r>
              <a:rPr lang="en-US" altLang="ru-RU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vulgare</a:t>
            </a:r>
            <a:r>
              <a:rPr lang="en-US" alt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L.</a:t>
            </a:r>
            <a:endParaRPr lang="ru-RU" altLang="ru-RU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46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51012" y="197223"/>
            <a:ext cx="485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Woodsia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alpina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(Bolt.) S.F. Gray s. l.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796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123348" y="5885329"/>
            <a:ext cx="4020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Cystopteris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fragilis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(L.)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Bernh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633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t="15206" r="697" b="6466"/>
          <a:stretch/>
        </p:blipFill>
        <p:spPr>
          <a:xfrm>
            <a:off x="72230" y="0"/>
            <a:ext cx="89782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956081" y="4847782"/>
            <a:ext cx="54136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ln>
                  <a:solidFill>
                    <a:schemeClr val="bg1"/>
                  </a:solidFill>
                </a:ln>
                <a:gradFill>
                  <a:gsLst>
                    <a:gs pos="8985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2800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5">
                        <a:lumMod val="20000"/>
                        <a:lumOff val="80000"/>
                      </a:schemeClr>
                    </a:gs>
                    <a:gs pos="100000">
                      <a:srgbClr val="0070C0"/>
                    </a:gs>
                  </a:gsLst>
                  <a:lin ang="4800000" scaled="0"/>
                </a:gradFill>
                <a:latin typeface="Bookman Old Style" panose="020506040505050202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828170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511</Words>
  <Application>Microsoft Office PowerPoint</Application>
  <PresentationFormat>Экран (4:3)</PresentationFormat>
  <Paragraphs>64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Bookman Old Style</vt:lpstr>
      <vt:lpstr>Calibri</vt:lpstr>
      <vt:lpstr>Calibri Light</vt:lpstr>
      <vt:lpstr>Times New Roman</vt:lpstr>
      <vt:lpstr>Verdana</vt:lpstr>
      <vt:lpstr>Тема Office</vt:lpstr>
      <vt:lpstr>Споровые растения Югры в Гербарии Института проблем освоения Севера (TMN)</vt:lpstr>
      <vt:lpstr>Презентация PowerPoint</vt:lpstr>
      <vt:lpstr>          Основные пункты сбора гербарных образцов </vt:lpstr>
      <vt:lpstr>Презентация PowerPoint</vt:lpstr>
      <vt:lpstr>Презентация PowerPoint</vt:lpstr>
      <vt:lpstr>Споровые сосудистые растения ХМАО – Югры: 55 видов, в т.ч. отдел Lycopodiophyta – 13, отдел Equisetophyta – 8, отдел Polypodiophyta – 34  В Гербарии ИПОС – 45 видов, в т.ч. 15 – занесенных в Красные книги РФ и ХМАО – Югры  и 5 – в приложение Красной книги ХМАО – Югры </vt:lpstr>
      <vt:lpstr>Selaginella selaginoides (L.) C. Mart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Гербарий Института проблем освоения Севера (г.Тюмень)</dc:title>
  <dc:creator>Светлана Николаенко</dc:creator>
  <cp:lastModifiedBy>Valerii Glazunov</cp:lastModifiedBy>
  <cp:revision>21</cp:revision>
  <dcterms:created xsi:type="dcterms:W3CDTF">2017-10-19T08:02:42Z</dcterms:created>
  <dcterms:modified xsi:type="dcterms:W3CDTF">2021-03-30T06:40:22Z</dcterms:modified>
</cp:coreProperties>
</file>