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6" r:id="rId2"/>
    <p:sldId id="289" r:id="rId3"/>
    <p:sldId id="293" r:id="rId4"/>
    <p:sldId id="294" r:id="rId5"/>
    <p:sldId id="295" r:id="rId6"/>
    <p:sldId id="296" r:id="rId7"/>
    <p:sldId id="298" r:id="rId8"/>
    <p:sldId id="263" r:id="rId9"/>
    <p:sldId id="288" r:id="rId10"/>
    <p:sldId id="275" r:id="rId11"/>
    <p:sldId id="279" r:id="rId12"/>
    <p:sldId id="282" r:id="rId13"/>
    <p:sldId id="301" r:id="rId14"/>
    <p:sldId id="281" r:id="rId15"/>
    <p:sldId id="285" r:id="rId16"/>
    <p:sldId id="299" r:id="rId17"/>
    <p:sldId id="300" r:id="rId18"/>
    <p:sldId id="302"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320"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AEBBB8-F9EB-4D0A-B83D-8D937C26A217}" type="datetimeFigureOut">
              <a:rPr lang="ru-RU" smtClean="0"/>
              <a:t>21.10.2019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EF2693-E656-46D2-919D-9DC3FEAD0B3C}" type="slidenum">
              <a:rPr lang="ru-RU" smtClean="0"/>
              <a:t>‹#›</a:t>
            </a:fld>
            <a:endParaRPr lang="ru-RU"/>
          </a:p>
        </p:txBody>
      </p:sp>
    </p:spTree>
    <p:extLst>
      <p:ext uri="{BB962C8B-B14F-4D97-AF65-F5344CB8AC3E}">
        <p14:creationId xmlns:p14="http://schemas.microsoft.com/office/powerpoint/2010/main" val="144899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pPr/>
              <a:t>3</a:t>
            </a:fld>
            <a:endParaRPr lang="en-US" dirty="0"/>
          </a:p>
        </p:txBody>
      </p:sp>
    </p:spTree>
    <p:extLst>
      <p:ext uri="{BB962C8B-B14F-4D97-AF65-F5344CB8AC3E}">
        <p14:creationId xmlns:p14="http://schemas.microsoft.com/office/powerpoint/2010/main" val="21301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19303DE-3E45-4DD3-9505-92EF4803EF97}" type="slidenum">
              <a:rPr lang="en-US" smtClean="0"/>
              <a:pPr/>
              <a:t>4</a:t>
            </a:fld>
            <a:endParaRPr lang="en-US"/>
          </a:p>
        </p:txBody>
      </p:sp>
    </p:spTree>
    <p:extLst>
      <p:ext uri="{BB962C8B-B14F-4D97-AF65-F5344CB8AC3E}">
        <p14:creationId xmlns:p14="http://schemas.microsoft.com/office/powerpoint/2010/main" val="3059050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pPr/>
              <a:t>5</a:t>
            </a:fld>
            <a:endParaRPr lang="en-US" dirty="0"/>
          </a:p>
        </p:txBody>
      </p:sp>
    </p:spTree>
    <p:extLst>
      <p:ext uri="{BB962C8B-B14F-4D97-AF65-F5344CB8AC3E}">
        <p14:creationId xmlns:p14="http://schemas.microsoft.com/office/powerpoint/2010/main" val="3090981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GBIF now deals with four types of biodiversity data:</a:t>
            </a:r>
          </a:p>
          <a:p>
            <a:endParaRPr lang="en-US" dirty="0"/>
          </a:p>
          <a:p>
            <a:r>
              <a:rPr lang="en-US" dirty="0"/>
              <a:t>Occurrences (observations, specimens </a:t>
            </a:r>
            <a:r>
              <a:rPr lang="en-US" dirty="0" err="1"/>
              <a:t>etc</a:t>
            </a:r>
            <a:r>
              <a:rPr lang="en-US" dirty="0"/>
              <a:t>)</a:t>
            </a:r>
          </a:p>
          <a:p>
            <a:r>
              <a:rPr lang="da-DK" dirty="0"/>
              <a:t>Samples (sets of observations from a single collecting event, including</a:t>
            </a:r>
            <a:r>
              <a:rPr lang="da-DK" baseline="0" dirty="0"/>
              <a:t> information on sampling protocols and abundance)</a:t>
            </a:r>
            <a:endParaRPr lang="en-US" dirty="0"/>
          </a:p>
          <a:p>
            <a:r>
              <a:rPr lang="en-US" dirty="0"/>
              <a:t>Checklists (names)</a:t>
            </a:r>
          </a:p>
          <a:p>
            <a:r>
              <a:rPr lang="en-US" dirty="0"/>
              <a:t>Metadata (data about data) - http://</a:t>
            </a:r>
            <a:r>
              <a:rPr lang="en-US" dirty="0" err="1"/>
              <a:t>www.gbif.org</a:t>
            </a:r>
            <a:r>
              <a:rPr lang="en-US" dirty="0"/>
              <a:t>/dataset/</a:t>
            </a:r>
            <a:r>
              <a:rPr lang="en-US" dirty="0" err="1"/>
              <a:t>search?type</a:t>
            </a:r>
            <a:r>
              <a:rPr lang="en-US" dirty="0"/>
              <a:t>=METADATA</a:t>
            </a:r>
          </a:p>
          <a:p>
            <a:endParaRPr lang="en-US" dirty="0"/>
          </a:p>
          <a:p>
            <a:r>
              <a:rPr lang="en-US" dirty="0"/>
              <a:t>Occurrences are records that document a 'collection event'—evidence that a particular, named organism was found at a particular time and place. Also known as primary biodiversity data, occurrences document the 'what, where, when, how and by whom' of our exploration of the planet's species. An occurrence record can be based on an observation in the field, vouchered (labeled) specimen in a museum or herbarium, or other evidence. </a:t>
            </a:r>
          </a:p>
          <a:p>
            <a:endParaRPr lang="da-DK"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Sample-based data are records from thousands of different kinds of environmental, ecological, and natural resource monitoring and assessment investigations. These events range from one-off surveys to ongoing monitoring and includes activities like freshwater and marine sampling, plant cover and vegetation plots, and citizen science bird counts, among others.</a:t>
            </a:r>
          </a:p>
          <a:p>
            <a:endParaRPr lang="en-US" dirty="0"/>
          </a:p>
          <a:p>
            <a:r>
              <a:rPr lang="en-US" dirty="0"/>
              <a:t>Checklists are lists of scientific names of organisms grouped into taxonomic hierarchies. They serve two main functions: first, they provide data that help to enrich information about particular species, for example by including them on national checklists, and on lists of invasive or threatened species; and they provide taxonomic 'backbones' around which species information can be organized.</a:t>
            </a:r>
          </a:p>
          <a:p>
            <a:endParaRPr lang="en-US" dirty="0"/>
          </a:p>
          <a:p>
            <a:r>
              <a:rPr lang="en-US" dirty="0"/>
              <a:t>Metadata are structured descriptions of datasets giving essential details such as the geographic and taxonomic scope of the data, methods of collection or observation, contact details and citation requirements. They help to give context to datasets and enable users to assess whether data are fit for use in a particular research project or application.</a:t>
            </a:r>
          </a:p>
        </p:txBody>
      </p:sp>
      <p:sp>
        <p:nvSpPr>
          <p:cNvPr id="4" name="Slide Number Placeholder 3"/>
          <p:cNvSpPr>
            <a:spLocks noGrp="1"/>
          </p:cNvSpPr>
          <p:nvPr>
            <p:ph type="sldNum" sz="quarter" idx="10"/>
          </p:nvPr>
        </p:nvSpPr>
        <p:spPr/>
        <p:txBody>
          <a:bodyPr/>
          <a:lstStyle/>
          <a:p>
            <a:fld id="{37A0329C-91F7-CD43-B485-EB526DB269DE}" type="slidenum">
              <a:rPr lang="en-US" smtClean="0"/>
              <a:t>6</a:t>
            </a:fld>
            <a:endParaRPr lang="en-US"/>
          </a:p>
        </p:txBody>
      </p:sp>
    </p:spTree>
    <p:extLst>
      <p:ext uri="{BB962C8B-B14F-4D97-AF65-F5344CB8AC3E}">
        <p14:creationId xmlns:p14="http://schemas.microsoft.com/office/powerpoint/2010/main" val="2882115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AEF2693-E656-46D2-919D-9DC3FEAD0B3C}" type="slidenum">
              <a:rPr lang="ru-RU" smtClean="0"/>
              <a:t>14</a:t>
            </a:fld>
            <a:endParaRPr lang="ru-RU"/>
          </a:p>
        </p:txBody>
      </p:sp>
    </p:spTree>
    <p:extLst>
      <p:ext uri="{BB962C8B-B14F-4D97-AF65-F5344CB8AC3E}">
        <p14:creationId xmlns:p14="http://schemas.microsoft.com/office/powerpoint/2010/main" val="634904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21.10.2019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21.10.2019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21.10.2019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21.10.2019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21.10.2019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21.10.2019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93763"/>
          </a:xfrm>
        </p:spPr>
        <p:txBody>
          <a:bodyPr anchor="t" anchorCtr="0">
            <a:noAutofit/>
          </a:bodyPr>
          <a:lstStyle>
            <a:lvl1pPr algn="l">
              <a:defRPr sz="2800" b="1" cap="all">
                <a:solidFill>
                  <a:srgbClr val="32812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168402"/>
            <a:ext cx="4038600" cy="495776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168402"/>
            <a:ext cx="4038600" cy="495776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440599"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6" y="6407151"/>
            <a:ext cx="7156324" cy="383119"/>
          </a:xfrm>
        </p:spPr>
        <p:txBody>
          <a:bodyPr lIns="0" anchor="ctr" anchorCtr="0">
            <a:noAutofit/>
          </a:bodyPr>
          <a:lstStyle>
            <a:lvl1pPr marL="0" indent="0" algn="r">
              <a:buNone/>
              <a:defRPr sz="105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33895" y="6214912"/>
            <a:ext cx="962526" cy="638475"/>
          </a:xfrm>
          <a:prstGeom prst="rect">
            <a:avLst/>
          </a:prstGeom>
        </p:spPr>
      </p:pic>
    </p:spTree>
    <p:extLst>
      <p:ext uri="{BB962C8B-B14F-4D97-AF65-F5344CB8AC3E}">
        <p14:creationId xmlns:p14="http://schemas.microsoft.com/office/powerpoint/2010/main" val="332383644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2"/>
          <p:cNvSpPr>
            <a:spLocks noGrp="1"/>
          </p:cNvSpPr>
          <p:nvPr>
            <p:ph type="body" sz="quarter" idx="10" hasCustomPrompt="1"/>
          </p:nvPr>
        </p:nvSpPr>
        <p:spPr>
          <a:xfrm>
            <a:off x="1301263" y="6407150"/>
            <a:ext cx="6738787" cy="450850"/>
          </a:xfrm>
        </p:spPr>
        <p:txBody>
          <a:bodyPr/>
          <a:lstStyle>
            <a:lvl1pPr>
              <a:lnSpc>
                <a:spcPct val="85000"/>
              </a:lnSpc>
              <a:buFontTx/>
              <a:buNone/>
              <a:defRPr sz="800" i="0">
                <a:solidFill>
                  <a:schemeClr val="bg2"/>
                </a:solidFill>
                <a:latin typeface="Arial"/>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dirty="0" smtClean="0"/>
              <a:t>Click to insert attribution</a:t>
            </a:r>
            <a:endParaRPr lang="en-US" dirty="0"/>
          </a:p>
        </p:txBody>
      </p:sp>
    </p:spTree>
    <p:extLst>
      <p:ext uri="{BB962C8B-B14F-4D97-AF65-F5344CB8AC3E}">
        <p14:creationId xmlns:p14="http://schemas.microsoft.com/office/powerpoint/2010/main" val="86011413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ata-in-Use-Case-Study">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833895" y="6214912"/>
            <a:ext cx="962526" cy="638475"/>
          </a:xfrm>
          <a:prstGeom prst="rect">
            <a:avLst/>
          </a:prstGeom>
        </p:spPr>
      </p:pic>
      <p:sp>
        <p:nvSpPr>
          <p:cNvPr id="15" name="Text Placeholder 4"/>
          <p:cNvSpPr>
            <a:spLocks noGrp="1"/>
          </p:cNvSpPr>
          <p:nvPr>
            <p:ph type="body" sz="quarter" idx="10" hasCustomPrompt="1"/>
          </p:nvPr>
        </p:nvSpPr>
        <p:spPr>
          <a:xfrm>
            <a:off x="441326" y="6407151"/>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DOI or URL</a:t>
            </a:r>
          </a:p>
        </p:txBody>
      </p:sp>
      <p:cxnSp>
        <p:nvCxnSpPr>
          <p:cNvPr id="13" name="Straight Connector 12"/>
          <p:cNvCxnSpPr/>
          <p:nvPr userDrawn="1"/>
        </p:nvCxnSpPr>
        <p:spPr>
          <a:xfrm>
            <a:off x="440599"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536433" y="3875845"/>
            <a:ext cx="3960955" cy="2255434"/>
          </a:xfrm>
        </p:spPr>
        <p:txBody>
          <a:bodyPr/>
          <a:lstStyle>
            <a:lvl1pPr marL="180000" indent="-180000">
              <a:lnSpc>
                <a:spcPct val="120000"/>
              </a:lnSpc>
              <a:spcBef>
                <a:spcPts val="0"/>
              </a:spcBef>
              <a:spcAft>
                <a:spcPts val="300"/>
              </a:spcAft>
              <a:buFont typeface="Arial"/>
              <a:buChar char="•"/>
              <a:defRPr sz="24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Key points</a:t>
            </a:r>
          </a:p>
          <a:p>
            <a:pPr lvl="0"/>
            <a:r>
              <a:rPr lang="en-US" dirty="0"/>
              <a:t>Highlighting</a:t>
            </a:r>
          </a:p>
          <a:p>
            <a:pPr lvl="0"/>
            <a:r>
              <a:rPr lang="en-US" dirty="0"/>
              <a:t>Use case</a:t>
            </a:r>
          </a:p>
          <a:p>
            <a:pPr lvl="0"/>
            <a:endParaRPr lang="en-US" dirty="0"/>
          </a:p>
        </p:txBody>
      </p:sp>
      <p:sp>
        <p:nvSpPr>
          <p:cNvPr id="8" name="Picture Placeholder 7"/>
          <p:cNvSpPr>
            <a:spLocks noGrp="1"/>
          </p:cNvSpPr>
          <p:nvPr>
            <p:ph type="pic" sz="quarter" idx="12" hasCustomPrompt="1"/>
          </p:nvPr>
        </p:nvSpPr>
        <p:spPr>
          <a:xfrm>
            <a:off x="7017426" y="274643"/>
            <a:ext cx="1669375" cy="1630359"/>
          </a:xfrm>
        </p:spPr>
        <p:txBody>
          <a:bodyPr/>
          <a:lstStyle>
            <a:lvl1pPr>
              <a:defRPr baseline="0"/>
            </a:lvl1pPr>
          </a:lstStyle>
          <a:p>
            <a:r>
              <a:rPr lang="en-US" dirty="0"/>
              <a:t>Logo / journal cover</a:t>
            </a:r>
          </a:p>
        </p:txBody>
      </p:sp>
      <p:sp>
        <p:nvSpPr>
          <p:cNvPr id="16" name="Picture Placeholder 15"/>
          <p:cNvSpPr>
            <a:spLocks noGrp="1"/>
          </p:cNvSpPr>
          <p:nvPr>
            <p:ph type="pic" sz="quarter" idx="14" hasCustomPrompt="1"/>
          </p:nvPr>
        </p:nvSpPr>
        <p:spPr>
          <a:xfrm>
            <a:off x="4686300" y="1981202"/>
            <a:ext cx="4000500" cy="4149725"/>
          </a:xfrm>
        </p:spPr>
        <p:txBody>
          <a:bodyPr/>
          <a:lstStyle>
            <a:lvl1pPr>
              <a:defRPr baseline="0"/>
            </a:lvl1pPr>
          </a:lstStyle>
          <a:p>
            <a:r>
              <a:rPr lang="en-US" dirty="0"/>
              <a:t>Representative graphic / map / visual from article</a:t>
            </a:r>
          </a:p>
        </p:txBody>
      </p:sp>
      <p:sp>
        <p:nvSpPr>
          <p:cNvPr id="18" name="Picture Placeholder 17"/>
          <p:cNvSpPr>
            <a:spLocks noGrp="1"/>
          </p:cNvSpPr>
          <p:nvPr>
            <p:ph type="pic" sz="quarter" idx="15" hasCustomPrompt="1"/>
          </p:nvPr>
        </p:nvSpPr>
        <p:spPr>
          <a:xfrm>
            <a:off x="536434" y="1981200"/>
            <a:ext cx="3960955" cy="1893888"/>
          </a:xfrm>
        </p:spPr>
        <p:txBody>
          <a:bodyPr/>
          <a:lstStyle/>
          <a:p>
            <a:r>
              <a:rPr lang="en-US" dirty="0"/>
              <a:t>Species photo</a:t>
            </a:r>
          </a:p>
        </p:txBody>
      </p:sp>
      <p:sp>
        <p:nvSpPr>
          <p:cNvPr id="23" name="Text Placeholder 22"/>
          <p:cNvSpPr>
            <a:spLocks noGrp="1"/>
          </p:cNvSpPr>
          <p:nvPr>
            <p:ph type="body" sz="quarter" idx="16" hasCustomPrompt="1"/>
          </p:nvPr>
        </p:nvSpPr>
        <p:spPr>
          <a:xfrm>
            <a:off x="-104635" y="-10949"/>
            <a:ext cx="550800" cy="7007225"/>
          </a:xfrm>
        </p:spPr>
        <p:txBody>
          <a:bodyPr vert="vert270" lIns="0" tIns="36000" rIns="0" bIns="36000">
            <a:noAutofit/>
          </a:bodyPr>
          <a:lstStyle>
            <a:lvl1pPr marL="0" algn="r" defTabSz="457200" rtl="0" eaLnBrk="1" latinLnBrk="0" hangingPunct="1">
              <a:defRPr lang="en-US" sz="4000" kern="1200" dirty="0" smtClean="0">
                <a:solidFill>
                  <a:srgbClr val="FDB002">
                    <a:alpha val="32000"/>
                  </a:srgbClr>
                </a:solidFill>
                <a:latin typeface="Arial"/>
                <a:ea typeface="+mn-ea"/>
                <a:cs typeface="Arial"/>
              </a:defRPr>
            </a:lvl1pPr>
          </a:lstStyle>
          <a:p>
            <a:pPr lvl="0"/>
            <a:r>
              <a:rPr lang="en-US" dirty="0"/>
              <a:t>topic</a:t>
            </a:r>
          </a:p>
        </p:txBody>
      </p:sp>
      <p:sp>
        <p:nvSpPr>
          <p:cNvPr id="14" name="Content Placeholder 3"/>
          <p:cNvSpPr>
            <a:spLocks noGrp="1"/>
          </p:cNvSpPr>
          <p:nvPr>
            <p:ph sz="half" idx="17" hasCustomPrompt="1"/>
          </p:nvPr>
        </p:nvSpPr>
        <p:spPr>
          <a:xfrm>
            <a:off x="536434" y="274643"/>
            <a:ext cx="6480992" cy="1630359"/>
          </a:xfrm>
        </p:spPr>
        <p:txBody>
          <a:bodyPr>
            <a:normAutofit/>
          </a:bodyPr>
          <a:lstStyle>
            <a:lvl1pPr marL="0" indent="0">
              <a:lnSpc>
                <a:spcPct val="120000"/>
              </a:lnSpc>
              <a:spcBef>
                <a:spcPts val="0"/>
              </a:spcBef>
              <a:spcAft>
                <a:spcPts val="300"/>
              </a:spcAft>
              <a:buFont typeface="Arial"/>
              <a:buNone/>
              <a:defRPr sz="32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Title/Author clipping or citation</a:t>
            </a:r>
          </a:p>
        </p:txBody>
      </p:sp>
    </p:spTree>
    <p:extLst>
      <p:ext uri="{BB962C8B-B14F-4D97-AF65-F5344CB8AC3E}">
        <p14:creationId xmlns:p14="http://schemas.microsoft.com/office/powerpoint/2010/main" val="2193963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793915"/>
          </a:xfrm>
        </p:spPr>
        <p:txBody>
          <a:bodyPr anchor="t">
            <a:normAutofit/>
          </a:bodyPr>
          <a:lstStyle>
            <a:lvl1pPr algn="l">
              <a:defRPr sz="2800" b="1">
                <a:solidFill>
                  <a:srgbClr val="509E2F"/>
                </a:solidFill>
                <a:latin typeface="Arial"/>
                <a:cs typeface="Arial"/>
              </a:defRPr>
            </a:lvl1pPr>
          </a:lstStyle>
          <a:p>
            <a:r>
              <a:rPr lang="en-GB" dirty="0" smtClean="0"/>
              <a:t>CLICK TO EDIT MASTER TITLE STYLE</a:t>
            </a:r>
            <a:endParaRPr lang="en-GB" dirty="0"/>
          </a:p>
        </p:txBody>
      </p:sp>
      <p:sp>
        <p:nvSpPr>
          <p:cNvPr id="3" name="Content Placeholder 2"/>
          <p:cNvSpPr>
            <a:spLocks noGrp="1"/>
          </p:cNvSpPr>
          <p:nvPr>
            <p:ph idx="1"/>
          </p:nvPr>
        </p:nvSpPr>
        <p:spPr>
          <a:xfrm>
            <a:off x="457200" y="1309689"/>
            <a:ext cx="8229600" cy="4816476"/>
          </a:xfrm>
        </p:spPr>
        <p:txBody>
          <a:bodyPr/>
          <a:lstStyle>
            <a:lvl1pPr>
              <a:defRPr sz="32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GB" dirty="0" smtClean="0"/>
              <a:t>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cxnSp>
        <p:nvCxnSpPr>
          <p:cNvPr id="7" name="Straight Connector 6"/>
          <p:cNvCxnSpPr/>
          <p:nvPr userDrawn="1"/>
        </p:nvCxnSpPr>
        <p:spPr>
          <a:xfrm>
            <a:off x="440599"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6" y="6407151"/>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GB" dirty="0" smtClean="0"/>
              <a:t>NOTES / CAPTIONS / SOURCES</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33895" y="6214912"/>
            <a:ext cx="962526" cy="638475"/>
          </a:xfrm>
          <a:prstGeom prst="rect">
            <a:avLst/>
          </a:prstGeom>
        </p:spPr>
      </p:pic>
    </p:spTree>
    <p:extLst>
      <p:ext uri="{BB962C8B-B14F-4D97-AF65-F5344CB8AC3E}">
        <p14:creationId xmlns:p14="http://schemas.microsoft.com/office/powerpoint/2010/main" val="40558554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21.10.2019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biodiversityinformatics.org/" TargetMode="External"/><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s://www.gbif.org/" TargetMode="External"/><Relationship Id="rId5" Type="http://schemas.openxmlformats.org/officeDocument/2006/relationships/image" Target="../media/image11.jpg"/><Relationship Id="rId4" Type="http://schemas.openxmlformats.org/officeDocument/2006/relationships/hyperlink" Target="https://www.gbif.org/the-gbif-networ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hyperlink" Target="https://www.gbif.org/science-review"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hyperlink" Target="http://www.gbif.org/publishing-data/summary#datatypes" TargetMode="External"/><Relationship Id="rId7"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hyperlink" Target="https://fungariumysu.org/ysu-bc"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journals.eco-vector.com/EDGCC/article/view/7132" TargetMode="External"/><Relationship Id="rId1" Type="http://schemas.openxmlformats.org/officeDocument/2006/relationships/slideLayout" Target="../slideLayouts/slideLayout2.xml"/><Relationship Id="rId5" Type="http://schemas.openxmlformats.org/officeDocument/2006/relationships/hyperlink" Target="https://fungariumysu.org/fredy" TargetMode="Externa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hyperlink" Target="https://www.inaturalist.org/" TargetMode="External"/><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insma.urfu.ru/conf/itbio" TargetMode="External"/><Relationship Id="rId2" Type="http://schemas.openxmlformats.org/officeDocument/2006/relationships/hyperlink" Target="http://gbif.ru/" TargetMode="External"/><Relationship Id="rId1" Type="http://schemas.openxmlformats.org/officeDocument/2006/relationships/slideLayout" Target="../slideLayouts/slideLayout2.xml"/><Relationship Id="rId4" Type="http://schemas.openxmlformats.org/officeDocument/2006/relationships/hyperlink" Target="https://nwsbio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819" y="260648"/>
            <a:ext cx="8229600" cy="1143000"/>
          </a:xfrm>
        </p:spPr>
        <p:txBody>
          <a:bodyPr>
            <a:noAutofit/>
          </a:bodyPr>
          <a:lstStyle/>
          <a:p>
            <a:r>
              <a:rPr lang="en-US" sz="3200" b="1" dirty="0" smtClean="0"/>
              <a:t>Biodiversity portal </a:t>
            </a:r>
            <a:r>
              <a:rPr lang="en-US" sz="3200" dirty="0" smtClean="0"/>
              <a:t>of Northern </a:t>
            </a:r>
            <a:r>
              <a:rPr lang="en-US" sz="3200" dirty="0" smtClean="0"/>
              <a:t>West </a:t>
            </a:r>
            <a:r>
              <a:rPr lang="en-US" sz="3200" dirty="0" smtClean="0"/>
              <a:t>Siberia</a:t>
            </a:r>
            <a:r>
              <a:rPr lang="ru-RU" sz="3200" dirty="0" smtClean="0"/>
              <a:t/>
            </a:r>
            <a:br>
              <a:rPr lang="ru-RU" sz="3200" dirty="0" smtClean="0"/>
            </a:br>
            <a:r>
              <a:rPr lang="en-US" sz="2400" b="1" dirty="0" smtClean="0">
                <a:solidFill>
                  <a:srgbClr val="FF0000"/>
                </a:solidFill>
              </a:rPr>
              <a:t>Data digitization and mobilization</a:t>
            </a:r>
            <a:r>
              <a:rPr lang="en-US" sz="2400" dirty="0" smtClean="0">
                <a:solidFill>
                  <a:srgbClr val="FF0000"/>
                </a:solidFill>
              </a:rPr>
              <a:t> initiative</a:t>
            </a:r>
            <a:endParaRPr lang="ru-RU" sz="2400" dirty="0">
              <a:solidFill>
                <a:srgbClr val="FF0000"/>
              </a:solidFill>
            </a:endParaRPr>
          </a:p>
        </p:txBody>
      </p:sp>
      <p:pic>
        <p:nvPicPr>
          <p:cNvPr id="1026" name="Picture 2" descr="D:\PROJECTS\GBIF\NWSBIO_SAIT\Арктика – территория диалога\Portal_screensho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556792"/>
            <a:ext cx="6984776" cy="40297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7400" y="6425905"/>
            <a:ext cx="2032416" cy="369332"/>
          </a:xfrm>
          <a:prstGeom prst="rect">
            <a:avLst/>
          </a:prstGeom>
          <a:noFill/>
        </p:spPr>
        <p:txBody>
          <a:bodyPr wrap="none" rtlCol="0">
            <a:spAutoFit/>
          </a:bodyPr>
          <a:lstStyle/>
          <a:p>
            <a:r>
              <a:rPr lang="fr-FR" dirty="0">
                <a:solidFill>
                  <a:schemeClr val="tx2"/>
                </a:solidFill>
              </a:rPr>
              <a:t>https://</a:t>
            </a:r>
            <a:r>
              <a:rPr lang="fr-FR" dirty="0" smtClean="0">
                <a:solidFill>
                  <a:schemeClr val="tx2"/>
                </a:solidFill>
              </a:rPr>
              <a:t>nwsbios.org</a:t>
            </a:r>
            <a:endParaRPr lang="ru-RU" dirty="0">
              <a:solidFill>
                <a:schemeClr val="tx2"/>
              </a:solidFill>
            </a:endParaRPr>
          </a:p>
        </p:txBody>
      </p:sp>
      <p:sp>
        <p:nvSpPr>
          <p:cNvPr id="3" name="TextBox 2"/>
          <p:cNvSpPr txBox="1"/>
          <p:nvPr/>
        </p:nvSpPr>
        <p:spPr>
          <a:xfrm>
            <a:off x="2284912" y="5533353"/>
            <a:ext cx="4837415" cy="1077218"/>
          </a:xfrm>
          <a:prstGeom prst="rect">
            <a:avLst/>
          </a:prstGeom>
          <a:noFill/>
        </p:spPr>
        <p:txBody>
          <a:bodyPr wrap="none" rtlCol="0">
            <a:spAutoFit/>
          </a:bodyPr>
          <a:lstStyle/>
          <a:p>
            <a:pPr algn="ctr"/>
            <a:r>
              <a:rPr lang="en-US" sz="3200" i="1" dirty="0" smtClean="0"/>
              <a:t>Filippova N.V., Lapshina E.D.</a:t>
            </a:r>
          </a:p>
          <a:p>
            <a:pPr algn="ctr"/>
            <a:r>
              <a:rPr lang="en-US" sz="3200" b="1" dirty="0" smtClean="0"/>
              <a:t>Yugra State University</a:t>
            </a:r>
            <a:endParaRPr lang="ru-RU" sz="3200" b="1" dirty="0"/>
          </a:p>
        </p:txBody>
      </p:sp>
    </p:spTree>
    <p:extLst>
      <p:ext uri="{BB962C8B-B14F-4D97-AF65-F5344CB8AC3E}">
        <p14:creationId xmlns:p14="http://schemas.microsoft.com/office/powerpoint/2010/main" val="33033289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4052" y="188640"/>
            <a:ext cx="8229600" cy="792088"/>
          </a:xfrm>
        </p:spPr>
        <p:txBody>
          <a:bodyPr>
            <a:normAutofit/>
          </a:bodyPr>
          <a:lstStyle/>
          <a:p>
            <a:r>
              <a:rPr lang="ru-RU" sz="3600" dirty="0" smtClean="0"/>
              <a:t> </a:t>
            </a:r>
            <a:endParaRPr lang="ru-RU" sz="3600" dirty="0"/>
          </a:p>
        </p:txBody>
      </p:sp>
      <p:sp>
        <p:nvSpPr>
          <p:cNvPr id="3" name="Прямоугольник 2"/>
          <p:cNvSpPr/>
          <p:nvPr/>
        </p:nvSpPr>
        <p:spPr>
          <a:xfrm>
            <a:off x="251520" y="6218970"/>
            <a:ext cx="8386078" cy="584775"/>
          </a:xfrm>
          <a:prstGeom prst="rect">
            <a:avLst/>
          </a:prstGeom>
        </p:spPr>
        <p:txBody>
          <a:bodyPr wrap="none">
            <a:spAutoFit/>
          </a:bodyPr>
          <a:lstStyle/>
          <a:p>
            <a:r>
              <a:rPr lang="en-US" sz="1600" dirty="0" err="1"/>
              <a:t>Hobern</a:t>
            </a:r>
            <a:r>
              <a:rPr lang="en-US" sz="1600" dirty="0"/>
              <a:t>, Donald, et al. "Connecting data and expertise: a new alliance for biodiversity knowledge." </a:t>
            </a:r>
            <a:endParaRPr lang="ru-RU" sz="1600" dirty="0" smtClean="0"/>
          </a:p>
          <a:p>
            <a:r>
              <a:rPr lang="en-US" sz="1600" i="1" dirty="0" smtClean="0"/>
              <a:t>Biodiversity </a:t>
            </a:r>
            <a:r>
              <a:rPr lang="en-US" sz="1600" i="1" dirty="0"/>
              <a:t>data journal</a:t>
            </a:r>
            <a:r>
              <a:rPr lang="en-US" sz="1600" dirty="0"/>
              <a:t> 7 (2019).</a:t>
            </a:r>
            <a:endParaRPr lang="ru-RU" sz="1600" dirty="0"/>
          </a:p>
        </p:txBody>
      </p:sp>
      <p:pic>
        <p:nvPicPr>
          <p:cNvPr id="1026" name="Picture 2" descr="C:\Users\Нина\Desktop\oo_25954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1121842"/>
            <a:ext cx="5097126" cy="509712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257308" y="44624"/>
            <a:ext cx="7066165" cy="1077218"/>
          </a:xfrm>
          <a:prstGeom prst="rect">
            <a:avLst/>
          </a:prstGeom>
        </p:spPr>
        <p:txBody>
          <a:bodyPr wrap="none">
            <a:spAutoFit/>
          </a:bodyPr>
          <a:lstStyle/>
          <a:p>
            <a:r>
              <a:rPr lang="fr-FR" sz="3200" dirty="0"/>
              <a:t>Global Biodiversity Informatics </a:t>
            </a:r>
            <a:r>
              <a:rPr lang="fr-FR" sz="3200" dirty="0" smtClean="0"/>
              <a:t>Outlook</a:t>
            </a:r>
            <a:endParaRPr lang="ru-RU" sz="3200" dirty="0" smtClean="0"/>
          </a:p>
          <a:p>
            <a:r>
              <a:rPr lang="fr-FR" sz="3200" dirty="0">
                <a:hlinkClick r:id="rId3"/>
              </a:rPr>
              <a:t>https://www.biodiversityinformatics.org/</a:t>
            </a:r>
            <a:endParaRPr lang="ru-RU" sz="3200" dirty="0"/>
          </a:p>
        </p:txBody>
      </p:sp>
      <p:pic>
        <p:nvPicPr>
          <p:cNvPr id="1027" name="Picture 3" descr="C:\Users\Нина\Desktop\oo_259543_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09728"/>
            <a:ext cx="9164598" cy="24482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Нина\Desktop\oo_259543_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881599"/>
            <a:ext cx="9164598" cy="277964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Нина\Desktop\oo_259543_0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346447"/>
            <a:ext cx="9158898" cy="28026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Нина\Desktop\oo_259543_04.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2808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21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9"/>
                                        </p:tgtEl>
                                        <p:attrNameLst>
                                          <p:attrName>style.visibility</p:attrName>
                                        </p:attrNameLst>
                                      </p:cBhvr>
                                      <p:to>
                                        <p:strVal val="visible"/>
                                      </p:to>
                                    </p:set>
                                    <p:anim calcmode="lin" valueType="num">
                                      <p:cBhvr additive="base">
                                        <p:cTn id="19" dur="500" fill="hold"/>
                                        <p:tgtEl>
                                          <p:spTgt spid="1029"/>
                                        </p:tgtEl>
                                        <p:attrNameLst>
                                          <p:attrName>ppt_x</p:attrName>
                                        </p:attrNameLst>
                                      </p:cBhvr>
                                      <p:tavLst>
                                        <p:tav tm="0">
                                          <p:val>
                                            <p:strVal val="#ppt_x"/>
                                          </p:val>
                                        </p:tav>
                                        <p:tav tm="100000">
                                          <p:val>
                                            <p:strVal val="#ppt_x"/>
                                          </p:val>
                                        </p:tav>
                                      </p:tavLst>
                                    </p:anim>
                                    <p:anim calcmode="lin" valueType="num">
                                      <p:cBhvr additive="base">
                                        <p:cTn id="20" dur="500" fill="hold"/>
                                        <p:tgtEl>
                                          <p:spTgt spid="102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30"/>
                                        </p:tgtEl>
                                        <p:attrNameLst>
                                          <p:attrName>style.visibility</p:attrName>
                                        </p:attrNameLst>
                                      </p:cBhvr>
                                      <p:to>
                                        <p:strVal val="visible"/>
                                      </p:to>
                                    </p:set>
                                    <p:anim calcmode="lin" valueType="num">
                                      <p:cBhvr additive="base">
                                        <p:cTn id="25" dur="500" fill="hold"/>
                                        <p:tgtEl>
                                          <p:spTgt spid="1030"/>
                                        </p:tgtEl>
                                        <p:attrNameLst>
                                          <p:attrName>ppt_x</p:attrName>
                                        </p:attrNameLst>
                                      </p:cBhvr>
                                      <p:tavLst>
                                        <p:tav tm="0">
                                          <p:val>
                                            <p:strVal val="#ppt_x"/>
                                          </p:val>
                                        </p:tav>
                                        <p:tav tm="100000">
                                          <p:val>
                                            <p:strVal val="#ppt_x"/>
                                          </p:val>
                                        </p:tav>
                                      </p:tavLst>
                                    </p:anim>
                                    <p:anim calcmode="lin" valueType="num">
                                      <p:cBhvr additive="base">
                                        <p:cTn id="26"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7740" y="3501008"/>
            <a:ext cx="3791244" cy="2404499"/>
          </a:xfrm>
          <a:prstGeom prst="rect">
            <a:avLst/>
          </a:prstGeom>
          <a:noFill/>
          <a:ln>
            <a:noFill/>
          </a:ln>
        </p:spPr>
      </p:pic>
      <p:sp>
        <p:nvSpPr>
          <p:cNvPr id="8" name="Text Placeholder 7"/>
          <p:cNvSpPr>
            <a:spLocks noGrp="1"/>
          </p:cNvSpPr>
          <p:nvPr>
            <p:ph type="body" sz="quarter" idx="10"/>
          </p:nvPr>
        </p:nvSpPr>
        <p:spPr/>
        <p:txBody>
          <a:bodyPr/>
          <a:lstStyle/>
          <a:p>
            <a:pPr algn="l"/>
            <a:r>
              <a:rPr lang="fr-FR" sz="2000" dirty="0">
                <a:hlinkClick r:id="rId4"/>
              </a:rPr>
              <a:t>https://www.gbif.org/the-gbif-network</a:t>
            </a:r>
            <a:endParaRPr lang="da-DK" sz="2000" dirty="0">
              <a:solidFill>
                <a:schemeClr val="tx1"/>
              </a:solidFill>
              <a:ea typeface="MS PGothic" pitchFamily="34" charset="-128"/>
            </a:endParaRPr>
          </a:p>
        </p:txBody>
      </p:sp>
      <p:sp>
        <p:nvSpPr>
          <p:cNvPr id="9" name="Content Placeholder 5"/>
          <p:cNvSpPr>
            <a:spLocks noGrp="1"/>
          </p:cNvSpPr>
          <p:nvPr>
            <p:ph sz="half" idx="1"/>
          </p:nvPr>
        </p:nvSpPr>
        <p:spPr>
          <a:xfrm>
            <a:off x="418627" y="1546227"/>
            <a:ext cx="6984776" cy="4336900"/>
          </a:xfrm>
        </p:spPr>
        <p:txBody>
          <a:bodyPr>
            <a:normAutofit/>
          </a:bodyPr>
          <a:lstStyle/>
          <a:p>
            <a:pPr marL="265113" indent="-265113">
              <a:buFont typeface="Arial"/>
              <a:buChar char="•"/>
            </a:pPr>
            <a:r>
              <a:rPr lang="en-US" dirty="0" smtClean="0"/>
              <a:t>International </a:t>
            </a:r>
            <a:r>
              <a:rPr lang="da-DK" i="0" dirty="0" smtClean="0">
                <a:solidFill>
                  <a:schemeClr val="tx1"/>
                </a:solidFill>
              </a:rPr>
              <a:t>open </a:t>
            </a:r>
            <a:r>
              <a:rPr lang="da-DK" i="0" dirty="0">
                <a:solidFill>
                  <a:schemeClr val="tx1"/>
                </a:solidFill>
              </a:rPr>
              <a:t>data </a:t>
            </a:r>
            <a:r>
              <a:rPr lang="da-DK" b="1" i="0" dirty="0">
                <a:solidFill>
                  <a:schemeClr val="tx1"/>
                </a:solidFill>
              </a:rPr>
              <a:t>infrastructure</a:t>
            </a:r>
            <a:endParaRPr lang="en-US" b="1" i="0" dirty="0">
              <a:solidFill>
                <a:schemeClr val="tx1"/>
              </a:solidFill>
            </a:endParaRPr>
          </a:p>
          <a:p>
            <a:pPr marL="265113" indent="-265113">
              <a:buFont typeface="Arial"/>
              <a:buChar char="•"/>
            </a:pPr>
            <a:r>
              <a:rPr lang="en-US" i="0" dirty="0">
                <a:solidFill>
                  <a:schemeClr val="tx1"/>
                </a:solidFill>
              </a:rPr>
              <a:t>Funded by the </a:t>
            </a:r>
            <a:r>
              <a:rPr lang="en-US" b="1" i="0" dirty="0" smtClean="0">
                <a:solidFill>
                  <a:schemeClr val="tx1"/>
                </a:solidFill>
              </a:rPr>
              <a:t>governments</a:t>
            </a:r>
            <a:r>
              <a:rPr lang="en-US" i="0" dirty="0" smtClean="0">
                <a:solidFill>
                  <a:schemeClr val="tx1"/>
                </a:solidFill>
              </a:rPr>
              <a:t/>
            </a:r>
            <a:br>
              <a:rPr lang="en-US" i="0" dirty="0" smtClean="0">
                <a:solidFill>
                  <a:schemeClr val="tx1"/>
                </a:solidFill>
              </a:rPr>
            </a:br>
            <a:r>
              <a:rPr lang="en-US" i="0" dirty="0" smtClean="0">
                <a:solidFill>
                  <a:schemeClr val="tx1"/>
                </a:solidFill>
              </a:rPr>
              <a:t>of </a:t>
            </a:r>
            <a:r>
              <a:rPr lang="en-US" i="0" dirty="0">
                <a:solidFill>
                  <a:schemeClr val="tx1"/>
                </a:solidFill>
              </a:rPr>
              <a:t>the participant countries</a:t>
            </a:r>
          </a:p>
          <a:p>
            <a:pPr marL="265113" indent="-265113">
              <a:buFont typeface="Arial"/>
              <a:buChar char="•"/>
            </a:pPr>
            <a:r>
              <a:rPr lang="en-US" b="1" i="0" dirty="0">
                <a:solidFill>
                  <a:schemeClr val="tx1"/>
                </a:solidFill>
              </a:rPr>
              <a:t>Network for free and </a:t>
            </a:r>
            <a:r>
              <a:rPr lang="en-US" b="1" i="0" dirty="0" smtClean="0">
                <a:solidFill>
                  <a:schemeClr val="tx1"/>
                </a:solidFill>
              </a:rPr>
              <a:t>open access </a:t>
            </a:r>
            <a:r>
              <a:rPr lang="en-US" i="0" dirty="0" smtClean="0">
                <a:solidFill>
                  <a:schemeClr val="tx1"/>
                </a:solidFill>
              </a:rPr>
              <a:t>to </a:t>
            </a:r>
            <a:r>
              <a:rPr lang="en-US" i="0" dirty="0">
                <a:solidFill>
                  <a:schemeClr val="tx1"/>
                </a:solidFill>
              </a:rPr>
              <a:t>biodiversity data</a:t>
            </a:r>
            <a:endParaRPr lang="en-US" b="1" i="0" dirty="0">
              <a:solidFill>
                <a:schemeClr val="tx1"/>
              </a:solidFill>
            </a:endParaRPr>
          </a:p>
          <a:p>
            <a:pPr marL="265113" indent="-265113">
              <a:buFont typeface="Arial"/>
              <a:buChar char="•"/>
            </a:pPr>
            <a:r>
              <a:rPr lang="en-US" i="0" dirty="0" smtClean="0">
                <a:solidFill>
                  <a:schemeClr val="tx1"/>
                </a:solidFill>
              </a:rPr>
              <a:t>9</a:t>
            </a:r>
            <a:r>
              <a:rPr lang="ru-RU" i="0" dirty="0" smtClean="0">
                <a:solidFill>
                  <a:schemeClr val="tx1"/>
                </a:solidFill>
              </a:rPr>
              <a:t>8</a:t>
            </a:r>
            <a:r>
              <a:rPr lang="en-US" i="0" dirty="0" smtClean="0">
                <a:solidFill>
                  <a:schemeClr val="tx1"/>
                </a:solidFill>
              </a:rPr>
              <a:t> </a:t>
            </a:r>
            <a:r>
              <a:rPr lang="en-US" i="0" dirty="0">
                <a:solidFill>
                  <a:schemeClr val="tx1"/>
                </a:solidFill>
              </a:rPr>
              <a:t>participants: </a:t>
            </a:r>
            <a:r>
              <a:rPr lang="en-US" i="0" dirty="0" smtClean="0">
                <a:solidFill>
                  <a:schemeClr val="tx1"/>
                </a:solidFill>
              </a:rPr>
              <a:t>5</a:t>
            </a:r>
            <a:r>
              <a:rPr lang="ru-RU" i="0" dirty="0" smtClean="0">
                <a:solidFill>
                  <a:schemeClr val="tx1"/>
                </a:solidFill>
              </a:rPr>
              <a:t>9</a:t>
            </a:r>
            <a:r>
              <a:rPr lang="en-US" i="0" dirty="0" smtClean="0">
                <a:solidFill>
                  <a:schemeClr val="tx1"/>
                </a:solidFill>
              </a:rPr>
              <a:t> </a:t>
            </a:r>
            <a:r>
              <a:rPr lang="en-US" i="0" dirty="0">
                <a:solidFill>
                  <a:schemeClr val="tx1"/>
                </a:solidFill>
              </a:rPr>
              <a:t>countries </a:t>
            </a:r>
            <a:r>
              <a:rPr lang="en-US" i="0" dirty="0" smtClean="0">
                <a:solidFill>
                  <a:schemeClr val="tx1"/>
                </a:solidFill>
              </a:rPr>
              <a:t>and 3</a:t>
            </a:r>
            <a:r>
              <a:rPr lang="ru-RU" i="0" dirty="0" smtClean="0">
                <a:solidFill>
                  <a:schemeClr val="tx1"/>
                </a:solidFill>
              </a:rPr>
              <a:t>9</a:t>
            </a:r>
            <a:r>
              <a:rPr lang="en-US" i="0" dirty="0" smtClean="0">
                <a:solidFill>
                  <a:schemeClr val="tx1"/>
                </a:solidFill>
              </a:rPr>
              <a:t> </a:t>
            </a:r>
            <a:r>
              <a:rPr lang="en-US" i="0" dirty="0" err="1">
                <a:solidFill>
                  <a:schemeClr val="tx1"/>
                </a:solidFill>
              </a:rPr>
              <a:t>organisations</a:t>
            </a:r>
            <a:endParaRPr lang="en-US" i="0" dirty="0">
              <a:solidFill>
                <a:schemeClr val="tx1"/>
              </a:solidFill>
            </a:endParaRPr>
          </a:p>
        </p:txBody>
      </p:sp>
      <p:pic>
        <p:nvPicPr>
          <p:cNvPr id="12" name="Content Placeholder 8"/>
          <p:cNvPicPr>
            <a:picLocks noGrp="1" noChangeAspect="1"/>
          </p:cNvPicPr>
          <p:nvPr>
            <p:ph sz="half" idx="2"/>
          </p:nvPr>
        </p:nvPicPr>
        <p:blipFill rotWithShape="1">
          <a:blip r:embed="rId5">
            <a:extLst>
              <a:ext uri="{28A0092B-C50C-407E-A947-70E740481C1C}">
                <a14:useLocalDpi xmlns:a14="http://schemas.microsoft.com/office/drawing/2010/main" val="0"/>
              </a:ext>
            </a:extLst>
          </a:blip>
          <a:srcRect l="3302" t="9296" b="9977"/>
          <a:stretch/>
        </p:blipFill>
        <p:spPr>
          <a:xfrm>
            <a:off x="6624370" y="2646422"/>
            <a:ext cx="2384614" cy="850032"/>
          </a:xfrm>
        </p:spPr>
      </p:pic>
      <p:sp>
        <p:nvSpPr>
          <p:cNvPr id="11" name="Content Placeholder 8"/>
          <p:cNvSpPr txBox="1">
            <a:spLocks/>
          </p:cNvSpPr>
          <p:nvPr/>
        </p:nvSpPr>
        <p:spPr>
          <a:xfrm>
            <a:off x="513020" y="404664"/>
            <a:ext cx="8326863" cy="864096"/>
          </a:xfrm>
          <a:prstGeom prst="rect">
            <a:avLst/>
          </a:prstGeom>
        </p:spPr>
        <p:txBody>
          <a:bodyPr anchor="t" anchorCtr="0">
            <a:noAutofit/>
          </a:bodyPr>
          <a:lstStyle>
            <a:lvl1pPr marL="0" indent="0" algn="l" defTabSz="457200" rtl="0" eaLnBrk="1" latinLnBrk="0" hangingPunct="1">
              <a:spcBef>
                <a:spcPct val="20000"/>
              </a:spcBef>
              <a:buFont typeface="Arial"/>
              <a:buNone/>
              <a:defRPr sz="3200" kern="1200">
                <a:solidFill>
                  <a:schemeClr val="tx1"/>
                </a:solidFill>
                <a:latin typeface="Arial Narrow"/>
                <a:ea typeface="+mn-ea"/>
                <a:cs typeface="Arial Narrow"/>
              </a:defRPr>
            </a:lvl1pPr>
            <a:lvl2pPr marL="742950" indent="-285750" algn="l" defTabSz="457200" rtl="0" eaLnBrk="1" latinLnBrk="0" hangingPunct="1">
              <a:spcBef>
                <a:spcPct val="20000"/>
              </a:spcBef>
              <a:buFont typeface="Arial"/>
              <a:buChar char="•"/>
              <a:defRPr sz="2800" kern="1200">
                <a:solidFill>
                  <a:schemeClr val="tx1"/>
                </a:solidFill>
                <a:latin typeface="Arial Narrow"/>
                <a:ea typeface="+mn-ea"/>
                <a:cs typeface="Arial Narrow"/>
              </a:defRPr>
            </a:lvl2pPr>
            <a:lvl3pPr marL="1143000" indent="-228600" algn="l" defTabSz="457200" rtl="0" eaLnBrk="1" latinLnBrk="0" hangingPunct="1">
              <a:spcBef>
                <a:spcPct val="20000"/>
              </a:spcBef>
              <a:buFont typeface="Wingdings" charset="2"/>
              <a:buChar char="§"/>
              <a:defRPr sz="2400" kern="1200">
                <a:solidFill>
                  <a:schemeClr val="tx1"/>
                </a:solidFill>
                <a:latin typeface="Arial Narrow"/>
                <a:ea typeface="+mn-ea"/>
                <a:cs typeface="Arial Narrow"/>
              </a:defRPr>
            </a:lvl3pPr>
            <a:lvl4pPr marL="16002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4pPr>
            <a:lvl5pPr marL="20574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r>
              <a:rPr lang="en-US" b="1" dirty="0" smtClean="0">
                <a:solidFill>
                  <a:srgbClr val="328127"/>
                </a:solidFill>
                <a:latin typeface="Arial" panose="020B0604020202020204" pitchFamily="34" charset="0"/>
                <a:cs typeface="Arial" panose="020B0604020202020204" pitchFamily="34" charset="0"/>
              </a:rPr>
              <a:t>Global Biodiversity</a:t>
            </a:r>
            <a:r>
              <a:rPr lang="ru-RU" b="1" dirty="0" smtClean="0">
                <a:solidFill>
                  <a:srgbClr val="328127"/>
                </a:solidFill>
                <a:latin typeface="Arial" panose="020B0604020202020204" pitchFamily="34" charset="0"/>
                <a:cs typeface="Arial" panose="020B0604020202020204" pitchFamily="34" charset="0"/>
              </a:rPr>
              <a:t> </a:t>
            </a:r>
            <a:r>
              <a:rPr lang="en-US" b="1" dirty="0" smtClean="0">
                <a:solidFill>
                  <a:srgbClr val="328127"/>
                </a:solidFill>
                <a:latin typeface="Arial" panose="020B0604020202020204" pitchFamily="34" charset="0"/>
                <a:cs typeface="Arial" panose="020B0604020202020204" pitchFamily="34" charset="0"/>
              </a:rPr>
              <a:t>Information Facility</a:t>
            </a:r>
          </a:p>
          <a:p>
            <a:pPr algn="ctr">
              <a:lnSpc>
                <a:spcPct val="90000"/>
              </a:lnSpc>
            </a:pPr>
            <a:r>
              <a:rPr lang="fr-FR" dirty="0">
                <a:hlinkClick r:id="rId6"/>
              </a:rPr>
              <a:t>https://www.gbif.org/</a:t>
            </a:r>
            <a:endParaRPr lang="en-US" b="1" dirty="0">
              <a:solidFill>
                <a:srgbClr val="328127"/>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504" y="1458946"/>
            <a:ext cx="8901480" cy="5282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65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p:cNvSpPr>
          <p:nvPr>
            <p:ph type="title"/>
          </p:nvPr>
        </p:nvSpPr>
        <p:spPr>
          <a:xfrm>
            <a:off x="803298" y="116632"/>
            <a:ext cx="7936945" cy="1224136"/>
          </a:xfrm>
        </p:spPr>
        <p:txBody>
          <a:bodyPr>
            <a:normAutofit/>
          </a:bodyPr>
          <a:lstStyle/>
          <a:p>
            <a:r>
              <a:rPr lang="en-US" sz="3600" b="1" dirty="0">
                <a:solidFill>
                  <a:srgbClr val="429023"/>
                </a:solidFill>
              </a:rPr>
              <a:t>Data </a:t>
            </a:r>
            <a:r>
              <a:rPr lang="en-US" sz="3600" b="1" dirty="0" smtClean="0">
                <a:solidFill>
                  <a:srgbClr val="429023"/>
                </a:solidFill>
              </a:rPr>
              <a:t>published through GBIF.org</a:t>
            </a:r>
            <a:r>
              <a:rPr lang="ru-RU" sz="3600" b="1" dirty="0" smtClean="0">
                <a:solidFill>
                  <a:srgbClr val="429023"/>
                </a:solidFill>
              </a:rPr>
              <a:t> </a:t>
            </a:r>
            <a:r>
              <a:rPr lang="en-US" sz="3600" b="1" dirty="0">
                <a:solidFill>
                  <a:srgbClr val="429023"/>
                </a:solidFill>
              </a:rPr>
              <a:t/>
            </a:r>
            <a:br>
              <a:rPr lang="en-US" sz="3600" b="1" dirty="0">
                <a:solidFill>
                  <a:srgbClr val="429023"/>
                </a:solidFill>
              </a:rPr>
            </a:br>
            <a:r>
              <a:rPr lang="en-US" sz="3600" b="1" dirty="0" smtClean="0">
                <a:solidFill>
                  <a:srgbClr val="429023"/>
                </a:solidFill>
              </a:rPr>
              <a:t>and Science Review 2019 </a:t>
            </a:r>
            <a:endParaRPr lang="en-US" sz="3600" b="1" dirty="0">
              <a:solidFill>
                <a:srgbClr val="429023"/>
              </a:solidFill>
            </a:endParaRPr>
          </a:p>
        </p:txBody>
      </p:sp>
      <p:sp>
        <p:nvSpPr>
          <p:cNvPr id="26" name="Title 7"/>
          <p:cNvSpPr txBox="1">
            <a:spLocks/>
          </p:cNvSpPr>
          <p:nvPr/>
        </p:nvSpPr>
        <p:spPr>
          <a:xfrm rot="16200000">
            <a:off x="-1393175" y="4619371"/>
            <a:ext cx="3641835" cy="38457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r>
              <a:rPr lang="en-US" sz="3200" dirty="0">
                <a:solidFill>
                  <a:srgbClr val="FDB002">
                    <a:alpha val="32000"/>
                  </a:srgbClr>
                </a:solidFill>
              </a:rPr>
              <a:t>data availability</a:t>
            </a:r>
          </a:p>
        </p:txBody>
      </p:sp>
      <p:sp>
        <p:nvSpPr>
          <p:cNvPr id="9" name="Text Placeholder 9"/>
          <p:cNvSpPr txBox="1">
            <a:spLocks/>
          </p:cNvSpPr>
          <p:nvPr/>
        </p:nvSpPr>
        <p:spPr>
          <a:xfrm>
            <a:off x="235455" y="5962646"/>
            <a:ext cx="4291941" cy="287339"/>
          </a:xfrm>
          <a:prstGeom prst="rect">
            <a:avLst/>
          </a:prstGeom>
        </p:spPr>
        <p:txBody>
          <a:bodyPr vert="horz" lIns="0" tIns="0" rIns="0" bIns="0" rtlCol="0">
            <a:noAutofit/>
          </a:bodyPr>
          <a:lstStyle>
            <a:lvl1pPr marL="0" indent="0" algn="l" defTabSz="914400" rtl="0" eaLnBrk="1" latinLnBrk="0" hangingPunct="1">
              <a:lnSpc>
                <a:spcPct val="85000"/>
              </a:lnSpc>
              <a:spcBef>
                <a:spcPts val="600"/>
              </a:spcBef>
              <a:spcAft>
                <a:spcPts val="1200"/>
              </a:spcAft>
              <a:buFontTx/>
              <a:buNone/>
              <a:defRPr sz="800" b="0" i="0" kern="1200">
                <a:solidFill>
                  <a:schemeClr val="bg2"/>
                </a:solidFill>
                <a:latin typeface="Arial"/>
                <a:ea typeface="+mn-ea"/>
                <a:cs typeface="Arial Narrow"/>
              </a:defRPr>
            </a:lvl1pPr>
            <a:lvl2pPr marL="0" indent="0" algn="l" defTabSz="914400" rtl="0" eaLnBrk="1" latinLnBrk="0" hangingPunct="1">
              <a:lnSpc>
                <a:spcPct val="85000"/>
              </a:lnSpc>
              <a:spcBef>
                <a:spcPts val="0"/>
              </a:spcBef>
              <a:spcAft>
                <a:spcPts val="600"/>
              </a:spcAft>
              <a:buFontTx/>
              <a:buNone/>
              <a:defRPr sz="800" b="1" i="0" kern="1200">
                <a:solidFill>
                  <a:schemeClr val="bg2"/>
                </a:solidFill>
                <a:latin typeface="+mn-lt"/>
                <a:ea typeface="+mn-ea"/>
                <a:cs typeface="Arial"/>
              </a:defRPr>
            </a:lvl2pPr>
            <a:lvl3pPr marL="285750" indent="-285750" algn="l" defTabSz="914400" rtl="0" eaLnBrk="1" latinLnBrk="0" hangingPunct="1">
              <a:lnSpc>
                <a:spcPct val="85000"/>
              </a:lnSpc>
              <a:spcBef>
                <a:spcPts val="600"/>
              </a:spcBef>
              <a:spcAft>
                <a:spcPts val="0"/>
              </a:spcAft>
              <a:buFontTx/>
              <a:buNone/>
              <a:defRPr sz="800" b="0" i="0" kern="1200">
                <a:solidFill>
                  <a:schemeClr val="bg2"/>
                </a:solidFill>
                <a:latin typeface="+mn-lt"/>
                <a:ea typeface="+mn-ea"/>
                <a:cs typeface="Arial"/>
              </a:defRPr>
            </a:lvl3pPr>
            <a:lvl4pPr marL="265113" indent="0" algn="l" defTabSz="914400" rtl="0" eaLnBrk="1" latinLnBrk="0" hangingPunct="1">
              <a:lnSpc>
                <a:spcPct val="85000"/>
              </a:lnSpc>
              <a:spcBef>
                <a:spcPts val="600"/>
              </a:spcBef>
              <a:spcAft>
                <a:spcPts val="600"/>
              </a:spcAft>
              <a:buFontTx/>
              <a:buNone/>
              <a:defRPr sz="800" kern="1200">
                <a:solidFill>
                  <a:schemeClr val="bg2"/>
                </a:solidFill>
                <a:latin typeface="+mn-lt"/>
                <a:ea typeface="+mn-ea"/>
                <a:cs typeface="Arial"/>
              </a:defRPr>
            </a:lvl4pPr>
            <a:lvl5pPr marL="0" indent="0" algn="l" defTabSz="914400" rtl="0" eaLnBrk="1" latinLnBrk="0" hangingPunct="1">
              <a:lnSpc>
                <a:spcPct val="85000"/>
              </a:lnSpc>
              <a:spcBef>
                <a:spcPts val="0"/>
              </a:spcBef>
              <a:spcAft>
                <a:spcPts val="600"/>
              </a:spcAft>
              <a:buFontTx/>
              <a:buNone/>
              <a:defRPr sz="800" kern="1200">
                <a:solidFill>
                  <a:schemeClr val="bg2"/>
                </a:solidFill>
                <a:latin typeface="+mn-lt"/>
                <a:ea typeface="+mn-ea"/>
                <a:cs typeface="Arial"/>
              </a:defRPr>
            </a:lvl5pPr>
            <a:lvl6pPr marL="622300"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Arial"/>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Arial Narrow"/>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Arial Narrow"/>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Arial Narrow"/>
                <a:ea typeface="+mn-ea"/>
                <a:cs typeface="+mn-cs"/>
              </a:defRPr>
            </a:lvl9pPr>
          </a:lstStyle>
          <a:p>
            <a:r>
              <a:rPr lang="en-US" sz="2400" dirty="0" smtClean="0">
                <a:solidFill>
                  <a:schemeClr val="tx2"/>
                </a:solidFill>
              </a:rPr>
              <a:t>www.gbif.org/analytics/global</a:t>
            </a:r>
            <a:endParaRPr lang="en-US" sz="2400" dirty="0">
              <a:solidFill>
                <a:schemeClr val="tx2"/>
              </a:solidFill>
            </a:endParaRPr>
          </a:p>
        </p:txBody>
      </p:sp>
      <p:pic>
        <p:nvPicPr>
          <p:cNvPr id="3074" name="Picture 2" descr="C:\Users\Нина\Desktop\occ_kingdo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161" y="1556792"/>
            <a:ext cx="5568618" cy="41764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364615" y="6259037"/>
            <a:ext cx="4779385" cy="461665"/>
          </a:xfrm>
          <a:prstGeom prst="rect">
            <a:avLst/>
          </a:prstGeom>
        </p:spPr>
        <p:txBody>
          <a:bodyPr wrap="none">
            <a:spAutoFit/>
          </a:bodyPr>
          <a:lstStyle/>
          <a:p>
            <a:r>
              <a:rPr lang="fr-FR" sz="2400" dirty="0">
                <a:hlinkClick r:id="rId4"/>
              </a:rPr>
              <a:t>https://www.gbif.org/science-review</a:t>
            </a:r>
            <a:endParaRPr lang="ru-RU" sz="2400" dirty="0"/>
          </a:p>
        </p:txBody>
      </p:sp>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2653" y="1556792"/>
            <a:ext cx="2776489" cy="417646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3486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8672" y="3068963"/>
            <a:ext cx="1727335" cy="1944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628" y="3245467"/>
            <a:ext cx="1695181" cy="1911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6046" y="1138515"/>
            <a:ext cx="1501256" cy="1714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3036" y="1052739"/>
            <a:ext cx="1682805" cy="172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21709" y="1063264"/>
            <a:ext cx="1622099" cy="1717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 Placeholder 1"/>
          <p:cNvSpPr>
            <a:spLocks noGrp="1"/>
          </p:cNvSpPr>
          <p:nvPr>
            <p:ph type="body" sz="quarter" idx="16"/>
          </p:nvPr>
        </p:nvSpPr>
        <p:spPr>
          <a:xfrm>
            <a:off x="162929" y="-577583"/>
            <a:ext cx="413100" cy="6721634"/>
          </a:xfrm>
        </p:spPr>
        <p:txBody>
          <a:bodyPr/>
          <a:lstStyle/>
          <a:p>
            <a:pPr algn="l">
              <a:buNone/>
            </a:pPr>
            <a:r>
              <a:rPr lang="en-GB" dirty="0" smtClean="0"/>
              <a:t>what</a:t>
            </a:r>
            <a:endParaRPr lang="en-GB" dirty="0"/>
          </a:p>
        </p:txBody>
      </p:sp>
      <p:sp>
        <p:nvSpPr>
          <p:cNvPr id="9" name="Content Placeholder 8"/>
          <p:cNvSpPr>
            <a:spLocks noGrp="1"/>
          </p:cNvSpPr>
          <p:nvPr>
            <p:ph sz="half" idx="17"/>
          </p:nvPr>
        </p:nvSpPr>
        <p:spPr>
          <a:xfrm>
            <a:off x="693058" y="260648"/>
            <a:ext cx="8040462" cy="1169147"/>
          </a:xfrm>
        </p:spPr>
        <p:txBody>
          <a:bodyPr anchor="t" anchorCtr="0">
            <a:normAutofit/>
          </a:bodyPr>
          <a:lstStyle/>
          <a:p>
            <a:pPr algn="ctr">
              <a:lnSpc>
                <a:spcPct val="90000"/>
              </a:lnSpc>
            </a:pPr>
            <a:r>
              <a:rPr lang="en-US" b="1" i="0" dirty="0" smtClean="0">
                <a:solidFill>
                  <a:srgbClr val="006600"/>
                </a:solidFill>
                <a:latin typeface="Arial" panose="020B0604020202020204" pitchFamily="34" charset="0"/>
                <a:cs typeface="Arial" panose="020B0604020202020204" pitchFamily="34" charset="0"/>
              </a:rPr>
              <a:t>Types of data shared through GBIF</a:t>
            </a:r>
            <a:endParaRPr lang="en-US" b="1" i="0" dirty="0">
              <a:solidFill>
                <a:srgbClr val="006600"/>
              </a:solidFill>
              <a:latin typeface="Arial" panose="020B0604020202020204" pitchFamily="34" charset="0"/>
              <a:cs typeface="Arial" panose="020B0604020202020204" pitchFamily="34" charset="0"/>
            </a:endParaRPr>
          </a:p>
        </p:txBody>
      </p:sp>
      <p:sp>
        <p:nvSpPr>
          <p:cNvPr id="10" name="Text Placeholder 9"/>
          <p:cNvSpPr>
            <a:spLocks noGrp="1"/>
          </p:cNvSpPr>
          <p:nvPr>
            <p:ph type="body" sz="quarter" idx="10"/>
          </p:nvPr>
        </p:nvSpPr>
        <p:spPr>
          <a:xfrm>
            <a:off x="1473994" y="6430259"/>
            <a:ext cx="5367243" cy="383119"/>
          </a:xfrm>
        </p:spPr>
        <p:txBody>
          <a:bodyPr/>
          <a:lstStyle/>
          <a:p>
            <a:r>
              <a:rPr lang="en-US" sz="2000" dirty="0"/>
              <a:t>http://www.gbif.org/occurrence</a:t>
            </a:r>
          </a:p>
        </p:txBody>
      </p:sp>
      <p:sp>
        <p:nvSpPr>
          <p:cNvPr id="21" name="Text Placeholder 9"/>
          <p:cNvSpPr txBox="1">
            <a:spLocks/>
          </p:cNvSpPr>
          <p:nvPr/>
        </p:nvSpPr>
        <p:spPr>
          <a:xfrm>
            <a:off x="1739904" y="2369505"/>
            <a:ext cx="2628898" cy="1179512"/>
          </a:xfrm>
          <a:prstGeom prst="rect">
            <a:avLst/>
          </a:prstGeom>
        </p:spPr>
        <p:txBody>
          <a:bodyPr/>
          <a:lstStyle>
            <a:lvl1pPr marL="0" indent="0" algn="l" defTabSz="457200" rtl="0" eaLnBrk="1" latinLnBrk="0" hangingPunct="1">
              <a:spcBef>
                <a:spcPct val="20000"/>
              </a:spcBef>
              <a:buFont typeface="Arial"/>
              <a:buNone/>
              <a:defRPr sz="3200" kern="1200">
                <a:solidFill>
                  <a:schemeClr val="tx1"/>
                </a:solidFill>
                <a:latin typeface="Arial Narrow"/>
                <a:ea typeface="+mn-ea"/>
                <a:cs typeface="Arial Narrow"/>
              </a:defRPr>
            </a:lvl1pPr>
            <a:lvl2pPr marL="742950" indent="-285750" algn="l" defTabSz="457200" rtl="0" eaLnBrk="1" latinLnBrk="0" hangingPunct="1">
              <a:spcBef>
                <a:spcPct val="20000"/>
              </a:spcBef>
              <a:buFont typeface="Arial"/>
              <a:buChar char="•"/>
              <a:defRPr sz="2800" kern="1200">
                <a:solidFill>
                  <a:schemeClr val="tx1"/>
                </a:solidFill>
                <a:latin typeface="Arial Narrow"/>
                <a:ea typeface="+mn-ea"/>
                <a:cs typeface="Arial Narrow"/>
              </a:defRPr>
            </a:lvl2pPr>
            <a:lvl3pPr marL="1143000" indent="-228600" algn="l" defTabSz="457200" rtl="0" eaLnBrk="1" latinLnBrk="0" hangingPunct="1">
              <a:spcBef>
                <a:spcPct val="20000"/>
              </a:spcBef>
              <a:buFont typeface="Wingdings" charset="2"/>
              <a:buChar char="§"/>
              <a:defRPr sz="2400" kern="1200">
                <a:solidFill>
                  <a:schemeClr val="tx1"/>
                </a:solidFill>
                <a:latin typeface="Arial Narrow"/>
                <a:ea typeface="+mn-ea"/>
                <a:cs typeface="Arial Narrow"/>
              </a:defRPr>
            </a:lvl3pPr>
            <a:lvl4pPr marL="16002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4pPr>
            <a:lvl5pPr marL="20574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dirty="0"/>
          </a:p>
        </p:txBody>
      </p:sp>
      <p:sp>
        <p:nvSpPr>
          <p:cNvPr id="23" name="Text Placeholder 9"/>
          <p:cNvSpPr txBox="1">
            <a:spLocks/>
          </p:cNvSpPr>
          <p:nvPr/>
        </p:nvSpPr>
        <p:spPr>
          <a:xfrm>
            <a:off x="2084391" y="3687866"/>
            <a:ext cx="2628898" cy="1179512"/>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3200" kern="1200">
                <a:solidFill>
                  <a:schemeClr val="tx1"/>
                </a:solidFill>
                <a:latin typeface="Arial Narrow"/>
                <a:ea typeface="+mn-ea"/>
                <a:cs typeface="Arial Narrow"/>
              </a:defRPr>
            </a:lvl1pPr>
            <a:lvl2pPr marL="457200" indent="0" algn="l" defTabSz="457200" rtl="0" eaLnBrk="1" latinLnBrk="0" hangingPunct="1">
              <a:spcBef>
                <a:spcPct val="20000"/>
              </a:spcBef>
              <a:buFont typeface="Arial"/>
              <a:buNone/>
              <a:defRPr sz="2800" kern="1200">
                <a:solidFill>
                  <a:schemeClr val="tx1"/>
                </a:solidFill>
                <a:latin typeface="Arial Narrow"/>
                <a:ea typeface="+mn-ea"/>
                <a:cs typeface="Arial Narrow"/>
              </a:defRPr>
            </a:lvl2pPr>
            <a:lvl3pPr marL="914400" indent="0" algn="l" defTabSz="457200" rtl="0" eaLnBrk="1" latinLnBrk="0" hangingPunct="1">
              <a:spcBef>
                <a:spcPct val="20000"/>
              </a:spcBef>
              <a:buFont typeface="Arial"/>
              <a:buNone/>
              <a:defRPr sz="2400" kern="1200">
                <a:solidFill>
                  <a:schemeClr val="tx1"/>
                </a:solidFill>
                <a:latin typeface="Arial Narrow"/>
                <a:ea typeface="+mn-ea"/>
                <a:cs typeface="Arial Narrow"/>
              </a:defRPr>
            </a:lvl3pPr>
            <a:lvl4pPr marL="13716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4pPr>
            <a:lvl5pPr marL="18288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dirty="0"/>
          </a:p>
        </p:txBody>
      </p:sp>
      <p:sp>
        <p:nvSpPr>
          <p:cNvPr id="24" name="Text Placeholder 9"/>
          <p:cNvSpPr txBox="1">
            <a:spLocks/>
          </p:cNvSpPr>
          <p:nvPr/>
        </p:nvSpPr>
        <p:spPr>
          <a:xfrm>
            <a:off x="2439991" y="4867378"/>
            <a:ext cx="2628898" cy="1179512"/>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3200" kern="1200">
                <a:solidFill>
                  <a:schemeClr val="tx1"/>
                </a:solidFill>
                <a:latin typeface="Arial Narrow"/>
                <a:ea typeface="+mn-ea"/>
                <a:cs typeface="Arial Narrow"/>
              </a:defRPr>
            </a:lvl1pPr>
            <a:lvl2pPr marL="457200" indent="0" algn="l" defTabSz="457200" rtl="0" eaLnBrk="1" latinLnBrk="0" hangingPunct="1">
              <a:spcBef>
                <a:spcPct val="20000"/>
              </a:spcBef>
              <a:buFont typeface="Arial"/>
              <a:buNone/>
              <a:defRPr sz="2800" kern="1200">
                <a:solidFill>
                  <a:schemeClr val="tx1"/>
                </a:solidFill>
                <a:latin typeface="Arial Narrow"/>
                <a:ea typeface="+mn-ea"/>
                <a:cs typeface="Arial Narrow"/>
              </a:defRPr>
            </a:lvl2pPr>
            <a:lvl3pPr marL="914400" indent="0" algn="l" defTabSz="457200" rtl="0" eaLnBrk="1" latinLnBrk="0" hangingPunct="1">
              <a:spcBef>
                <a:spcPct val="20000"/>
              </a:spcBef>
              <a:buFont typeface="Arial"/>
              <a:buNone/>
              <a:defRPr sz="2400" kern="1200">
                <a:solidFill>
                  <a:schemeClr val="tx1"/>
                </a:solidFill>
                <a:latin typeface="Arial Narrow"/>
                <a:ea typeface="+mn-ea"/>
                <a:cs typeface="Arial Narrow"/>
              </a:defRPr>
            </a:lvl3pPr>
            <a:lvl4pPr marL="13716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4pPr>
            <a:lvl5pPr marL="18288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dirty="0"/>
          </a:p>
        </p:txBody>
      </p:sp>
      <p:pic>
        <p:nvPicPr>
          <p:cNvPr id="205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64443" y="1103100"/>
            <a:ext cx="1696706" cy="1856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4860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09459"/>
            <a:ext cx="8964488" cy="793915"/>
          </a:xfrm>
        </p:spPr>
        <p:txBody>
          <a:bodyPr>
            <a:noAutofit/>
          </a:bodyPr>
          <a:lstStyle/>
          <a:p>
            <a:pPr algn="ctr"/>
            <a:r>
              <a:rPr lang="en-US" sz="3200" spc="0" dirty="0" smtClean="0"/>
              <a:t>Data richness levels supported by GBIF</a:t>
            </a:r>
            <a:endParaRPr lang="en-US" sz="3200" spc="0" dirty="0"/>
          </a:p>
        </p:txBody>
      </p:sp>
      <p:sp>
        <p:nvSpPr>
          <p:cNvPr id="4" name="Text Placeholder 3"/>
          <p:cNvSpPr>
            <a:spLocks noGrp="1"/>
          </p:cNvSpPr>
          <p:nvPr>
            <p:ph type="body" sz="quarter" idx="10"/>
          </p:nvPr>
        </p:nvSpPr>
        <p:spPr>
          <a:xfrm>
            <a:off x="728883" y="6428649"/>
            <a:ext cx="7156324" cy="383119"/>
          </a:xfrm>
        </p:spPr>
        <p:txBody>
          <a:bodyPr/>
          <a:lstStyle/>
          <a:p>
            <a:pPr algn="l"/>
            <a:r>
              <a:rPr lang="en-US" sz="2000" dirty="0">
                <a:hlinkClick r:id="rId3"/>
              </a:rPr>
              <a:t>http://www.gbif.org/publishing-data/summary#datatypes</a:t>
            </a:r>
            <a:r>
              <a:rPr lang="en-US" sz="2000" dirty="0"/>
              <a:t> </a:t>
            </a:r>
          </a:p>
        </p:txBody>
      </p:sp>
      <p:pic>
        <p:nvPicPr>
          <p:cNvPr id="5" name="Content Placeholder 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04226" y="3668605"/>
            <a:ext cx="2718108" cy="2103120"/>
          </a:xfrm>
          <a:prstGeom prst="rect">
            <a:avLst/>
          </a:prstGeom>
          <a:noFill/>
          <a:ln>
            <a:noFill/>
          </a:ln>
        </p:spPr>
      </p:pic>
      <p:sp>
        <p:nvSpPr>
          <p:cNvPr id="6" name="TextBox 5"/>
          <p:cNvSpPr txBox="1"/>
          <p:nvPr/>
        </p:nvSpPr>
        <p:spPr>
          <a:xfrm>
            <a:off x="1691680" y="5819221"/>
            <a:ext cx="2743200" cy="461665"/>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a:t>Species Checklists</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30908" y="998561"/>
            <a:ext cx="2731337" cy="2103120"/>
          </a:xfrm>
          <a:prstGeom prst="rect">
            <a:avLst/>
          </a:prstGeom>
        </p:spPr>
      </p:pic>
      <p:sp>
        <p:nvSpPr>
          <p:cNvPr id="8" name="TextBox 7"/>
          <p:cNvSpPr txBox="1"/>
          <p:nvPr/>
        </p:nvSpPr>
        <p:spPr>
          <a:xfrm>
            <a:off x="4662235" y="3137935"/>
            <a:ext cx="2733432" cy="461665"/>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a:t>Species Occurrences</a:t>
            </a:r>
          </a:p>
        </p:txBody>
      </p:sp>
      <p:pic>
        <p:nvPicPr>
          <p:cNvPr id="13" name="Content Placeholder 12" descr="metadataonly.jpg"/>
          <p:cNvPicPr>
            <a:picLocks noGrp="1" noChangeAspect="1"/>
          </p:cNvPicPr>
          <p:nvPr>
            <p:ph idx="1"/>
          </p:nvPr>
        </p:nvPicPr>
        <p:blipFill rotWithShape="1">
          <a:blip r:embed="rId6">
            <a:extLst>
              <a:ext uri="{28A0092B-C50C-407E-A947-70E740481C1C}">
                <a14:useLocalDpi xmlns:a14="http://schemas.microsoft.com/office/drawing/2010/main" val="0"/>
              </a:ext>
            </a:extLst>
          </a:blip>
          <a:srcRect l="-753"/>
          <a:stretch/>
        </p:blipFill>
        <p:spPr>
          <a:xfrm>
            <a:off x="1700891" y="960571"/>
            <a:ext cx="2743200" cy="2120421"/>
          </a:xfrm>
        </p:spPr>
        <p:style>
          <a:lnRef idx="2">
            <a:schemeClr val="dk1"/>
          </a:lnRef>
          <a:fillRef idx="1">
            <a:schemeClr val="lt1"/>
          </a:fillRef>
          <a:effectRef idx="0">
            <a:schemeClr val="dk1"/>
          </a:effectRef>
          <a:fontRef idx="minor">
            <a:schemeClr val="dk1"/>
          </a:fontRef>
        </p:style>
      </p:pic>
      <p:sp>
        <p:nvSpPr>
          <p:cNvPr id="14" name="TextBox 13"/>
          <p:cNvSpPr txBox="1"/>
          <p:nvPr/>
        </p:nvSpPr>
        <p:spPr>
          <a:xfrm>
            <a:off x="1709056" y="3119561"/>
            <a:ext cx="2743200" cy="461665"/>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a:t>Collection Metadata</a:t>
            </a:r>
          </a:p>
        </p:txBody>
      </p:sp>
      <p:sp>
        <p:nvSpPr>
          <p:cNvPr id="12" name="TextBox 11"/>
          <p:cNvSpPr txBox="1"/>
          <p:nvPr/>
        </p:nvSpPr>
        <p:spPr>
          <a:xfrm>
            <a:off x="4658404" y="5794048"/>
            <a:ext cx="2743200" cy="461665"/>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a:t>Sampled Organisms</a:t>
            </a:r>
          </a:p>
        </p:txBody>
      </p:sp>
      <p:pic>
        <p:nvPicPr>
          <p:cNvPr id="15" name="Picture 2" descr="RMO"/>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4661580" y="3662406"/>
            <a:ext cx="2736848" cy="2103120"/>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1700891" y="1003374"/>
            <a:ext cx="2713278" cy="1935771"/>
          </a:xfrm>
          <a:prstGeom prst="roundRect">
            <a:avLst/>
          </a:prstGeom>
          <a:solidFill>
            <a:srgbClr val="7D466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4000" b="1" dirty="0">
                <a:solidFill>
                  <a:schemeClr val="bg1"/>
                </a:solidFill>
                <a:latin typeface="+mj-lt"/>
              </a:rPr>
              <a:t>1.</a:t>
            </a:r>
            <a:r>
              <a:rPr lang="en-US" b="1" dirty="0">
                <a:solidFill>
                  <a:schemeClr val="bg1"/>
                </a:solidFill>
                <a:latin typeface="+mj-lt"/>
              </a:rPr>
              <a:t/>
            </a:r>
            <a:br>
              <a:rPr lang="en-US" b="1" dirty="0">
                <a:solidFill>
                  <a:schemeClr val="bg1"/>
                </a:solidFill>
                <a:latin typeface="+mj-lt"/>
              </a:rPr>
            </a:br>
            <a:r>
              <a:rPr lang="en-US" b="1" dirty="0">
                <a:solidFill>
                  <a:schemeClr val="bg1"/>
                </a:solidFill>
                <a:latin typeface="+mj-lt"/>
              </a:rPr>
              <a:t>Catalogue of collections</a:t>
            </a:r>
            <a:endParaRPr lang="en-GB" b="1" dirty="0">
              <a:solidFill>
                <a:schemeClr val="bg1"/>
              </a:solidFill>
              <a:latin typeface="+mj-lt"/>
            </a:endParaRPr>
          </a:p>
        </p:txBody>
      </p:sp>
      <p:sp>
        <p:nvSpPr>
          <p:cNvPr id="16" name="Rounded Rectangle 15"/>
          <p:cNvSpPr/>
          <p:nvPr/>
        </p:nvSpPr>
        <p:spPr>
          <a:xfrm>
            <a:off x="1709054" y="3735687"/>
            <a:ext cx="2713278" cy="1935771"/>
          </a:xfrm>
          <a:prstGeom prst="roundRect">
            <a:avLst/>
          </a:prstGeom>
          <a:solidFill>
            <a:srgbClr val="7D466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4000" b="1" dirty="0">
                <a:solidFill>
                  <a:schemeClr val="bg1"/>
                </a:solidFill>
                <a:latin typeface="+mj-lt"/>
              </a:rPr>
              <a:t>2.</a:t>
            </a:r>
          </a:p>
          <a:p>
            <a:pPr algn="ctr">
              <a:lnSpc>
                <a:spcPct val="95000"/>
              </a:lnSpc>
            </a:pPr>
            <a:r>
              <a:rPr lang="en-US" b="1" dirty="0">
                <a:solidFill>
                  <a:schemeClr val="bg1"/>
                </a:solidFill>
                <a:latin typeface="+mj-lt"/>
              </a:rPr>
              <a:t>Species in countries and areas</a:t>
            </a:r>
            <a:endParaRPr lang="en-GB" b="1" dirty="0">
              <a:solidFill>
                <a:schemeClr val="bg1"/>
              </a:solidFill>
              <a:latin typeface="+mj-lt"/>
            </a:endParaRPr>
          </a:p>
        </p:txBody>
      </p:sp>
      <p:sp>
        <p:nvSpPr>
          <p:cNvPr id="17" name="Rounded Rectangle 16"/>
          <p:cNvSpPr/>
          <p:nvPr/>
        </p:nvSpPr>
        <p:spPr>
          <a:xfrm>
            <a:off x="4699223" y="1090458"/>
            <a:ext cx="2713278" cy="1935771"/>
          </a:xfrm>
          <a:prstGeom prst="roundRect">
            <a:avLst/>
          </a:prstGeom>
          <a:solidFill>
            <a:srgbClr val="7D466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4000" b="1" dirty="0">
                <a:solidFill>
                  <a:schemeClr val="bg1"/>
                </a:solidFill>
                <a:latin typeface="+mj-lt"/>
              </a:rPr>
              <a:t>3.</a:t>
            </a:r>
          </a:p>
          <a:p>
            <a:pPr algn="ctr">
              <a:lnSpc>
                <a:spcPct val="95000"/>
              </a:lnSpc>
            </a:pPr>
            <a:r>
              <a:rPr lang="en-US" b="1" dirty="0">
                <a:solidFill>
                  <a:schemeClr val="bg1"/>
                </a:solidFill>
                <a:latin typeface="+mj-lt"/>
              </a:rPr>
              <a:t>Species with dates and coordinates</a:t>
            </a:r>
            <a:endParaRPr lang="en-GB" b="1" dirty="0">
              <a:solidFill>
                <a:schemeClr val="bg1"/>
              </a:solidFill>
              <a:latin typeface="+mj-lt"/>
            </a:endParaRPr>
          </a:p>
        </p:txBody>
      </p:sp>
      <p:sp>
        <p:nvSpPr>
          <p:cNvPr id="18" name="Rounded Rectangle 17"/>
          <p:cNvSpPr/>
          <p:nvPr/>
        </p:nvSpPr>
        <p:spPr>
          <a:xfrm>
            <a:off x="4650237" y="3724798"/>
            <a:ext cx="2713278" cy="1935771"/>
          </a:xfrm>
          <a:prstGeom prst="roundRect">
            <a:avLst/>
          </a:prstGeom>
          <a:solidFill>
            <a:srgbClr val="7D466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4000" b="1" dirty="0">
                <a:solidFill>
                  <a:schemeClr val="bg1"/>
                </a:solidFill>
                <a:latin typeface="+mj-lt"/>
              </a:rPr>
              <a:t>4.</a:t>
            </a:r>
          </a:p>
          <a:p>
            <a:pPr algn="ctr">
              <a:lnSpc>
                <a:spcPct val="95000"/>
              </a:lnSpc>
            </a:pPr>
            <a:r>
              <a:rPr lang="en-US" b="1" dirty="0">
                <a:solidFill>
                  <a:schemeClr val="bg1"/>
                </a:solidFill>
                <a:latin typeface="+mj-lt"/>
              </a:rPr>
              <a:t>Species with dates, coordinates, methods, abundance and absence etc.</a:t>
            </a:r>
            <a:endParaRPr lang="en-GB" b="1" dirty="0">
              <a:solidFill>
                <a:schemeClr val="bg1"/>
              </a:solidFill>
              <a:latin typeface="+mj-lt"/>
            </a:endParaRPr>
          </a:p>
        </p:txBody>
      </p:sp>
    </p:spTree>
    <p:extLst>
      <p:ext uri="{BB962C8B-B14F-4D97-AF65-F5344CB8AC3E}">
        <p14:creationId xmlns:p14="http://schemas.microsoft.com/office/powerpoint/2010/main" val="98572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5213" y="260648"/>
            <a:ext cx="8229600" cy="1143000"/>
          </a:xfrm>
        </p:spPr>
        <p:txBody>
          <a:bodyPr>
            <a:noAutofit/>
          </a:bodyPr>
          <a:lstStyle/>
          <a:p>
            <a:r>
              <a:rPr lang="en-US" sz="3200" b="1" dirty="0" smtClean="0"/>
              <a:t>Regional program on data digitization and mobilization</a:t>
            </a:r>
            <a:r>
              <a:rPr lang="ru-RU" sz="3200" b="1" dirty="0" smtClean="0"/>
              <a:t> </a:t>
            </a:r>
            <a:r>
              <a:rPr lang="en-US" sz="3200" b="1" dirty="0" smtClean="0"/>
              <a:t>in Northern part of WS</a:t>
            </a:r>
            <a:endParaRPr lang="ru-RU" sz="2400" dirty="0">
              <a:solidFill>
                <a:srgbClr val="FF0000"/>
              </a:solidFill>
            </a:endParaRPr>
          </a:p>
        </p:txBody>
      </p:sp>
      <p:pic>
        <p:nvPicPr>
          <p:cNvPr id="1026" name="Picture 2" descr="D:\PROJECTS\GBIF\NWSBIO_SAIT\Арктика – территория диалога\Portal_screensho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523393"/>
            <a:ext cx="7920880" cy="456987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3164" y="6196340"/>
            <a:ext cx="3212931" cy="523220"/>
          </a:xfrm>
          <a:prstGeom prst="rect">
            <a:avLst/>
          </a:prstGeom>
          <a:noFill/>
        </p:spPr>
        <p:txBody>
          <a:bodyPr wrap="none" rtlCol="0">
            <a:spAutoFit/>
          </a:bodyPr>
          <a:lstStyle/>
          <a:p>
            <a:r>
              <a:rPr lang="fr-FR" sz="2800" dirty="0"/>
              <a:t>https://nwsbios.org/</a:t>
            </a:r>
            <a:endParaRPr lang="ru-RU" sz="2800" dirty="0"/>
          </a:p>
        </p:txBody>
      </p:sp>
      <p:sp>
        <p:nvSpPr>
          <p:cNvPr id="4" name="TextBox 3"/>
          <p:cNvSpPr txBox="1"/>
          <p:nvPr/>
        </p:nvSpPr>
        <p:spPr>
          <a:xfrm>
            <a:off x="467544" y="1456581"/>
            <a:ext cx="8352928" cy="40934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600" b="1" dirty="0" smtClean="0"/>
              <a:t>REGISTERED IN GBIF ORGANIZATIONS</a:t>
            </a:r>
            <a:r>
              <a:rPr lang="ru-RU" sz="2600" b="1" dirty="0" smtClean="0"/>
              <a:t> (</a:t>
            </a:r>
            <a:r>
              <a:rPr lang="en-US" sz="2600" b="1" dirty="0" smtClean="0"/>
              <a:t>Yugra)</a:t>
            </a:r>
          </a:p>
          <a:p>
            <a:pPr marL="514350" indent="-514350">
              <a:buFont typeface="+mj-lt"/>
              <a:buAutoNum type="arabicPeriod"/>
            </a:pPr>
            <a:endParaRPr lang="ru-RU" sz="2600" b="1" dirty="0" smtClean="0"/>
          </a:p>
          <a:p>
            <a:pPr marL="514350" indent="-514350">
              <a:buFont typeface="+mj-lt"/>
              <a:buAutoNum type="arabicPeriod"/>
            </a:pPr>
            <a:r>
              <a:rPr lang="en-US" sz="2600" dirty="0" smtClean="0"/>
              <a:t>Yugra State University</a:t>
            </a:r>
          </a:p>
          <a:p>
            <a:pPr marL="514350" indent="-514350">
              <a:buFont typeface="+mj-lt"/>
              <a:buAutoNum type="arabicPeriod"/>
            </a:pPr>
            <a:r>
              <a:rPr lang="en-US" sz="2600" dirty="0" err="1" smtClean="0"/>
              <a:t>Uganskiy</a:t>
            </a:r>
            <a:r>
              <a:rPr lang="en-US" sz="2600" dirty="0" smtClean="0"/>
              <a:t> Nature Reserve</a:t>
            </a:r>
            <a:endParaRPr lang="fr-FR" sz="2600" dirty="0"/>
          </a:p>
          <a:p>
            <a:pPr marL="514350" indent="-514350">
              <a:buFont typeface="+mj-lt"/>
              <a:buAutoNum type="arabicPeriod"/>
            </a:pPr>
            <a:r>
              <a:rPr lang="en-US" sz="2600" dirty="0" smtClean="0"/>
              <a:t>Malaya </a:t>
            </a:r>
            <a:r>
              <a:rPr lang="en-US" sz="2600" dirty="0" err="1" smtClean="0"/>
              <a:t>Sosva</a:t>
            </a:r>
            <a:r>
              <a:rPr lang="en-US" sz="2600" dirty="0" smtClean="0"/>
              <a:t> Nature Reserve</a:t>
            </a:r>
          </a:p>
          <a:p>
            <a:pPr marL="514350" indent="-514350">
              <a:buFont typeface="+mj-lt"/>
              <a:buAutoNum type="arabicPeriod"/>
            </a:pPr>
            <a:r>
              <a:rPr lang="en-US" sz="2600" dirty="0" err="1" smtClean="0"/>
              <a:t>Kondinskie</a:t>
            </a:r>
            <a:r>
              <a:rPr lang="en-US" sz="2600" dirty="0" smtClean="0"/>
              <a:t> </a:t>
            </a:r>
            <a:r>
              <a:rPr lang="en-US" sz="2600" dirty="0" err="1" smtClean="0"/>
              <a:t>Ozera</a:t>
            </a:r>
            <a:r>
              <a:rPr lang="en-US" sz="2600" dirty="0" smtClean="0"/>
              <a:t> Nature Park</a:t>
            </a:r>
            <a:endParaRPr lang="en-US" sz="2600" dirty="0"/>
          </a:p>
          <a:p>
            <a:pPr marL="514350" indent="-514350">
              <a:buFont typeface="+mj-lt"/>
              <a:buAutoNum type="arabicPeriod"/>
            </a:pPr>
            <a:r>
              <a:rPr lang="en-US" sz="2600" dirty="0" smtClean="0"/>
              <a:t>Museum of Nature and Man</a:t>
            </a:r>
          </a:p>
          <a:p>
            <a:pPr marL="514350" indent="-514350">
              <a:buFont typeface="+mj-lt"/>
              <a:buAutoNum type="arabicPeriod"/>
            </a:pPr>
            <a:r>
              <a:rPr lang="en-US" sz="2600" dirty="0" err="1" smtClean="0"/>
              <a:t>Ecocenter</a:t>
            </a:r>
            <a:r>
              <a:rPr lang="en-US" sz="2600" dirty="0" smtClean="0"/>
              <a:t> (</a:t>
            </a:r>
            <a:r>
              <a:rPr lang="en-US" sz="2600" dirty="0" err="1" smtClean="0"/>
              <a:t>Megion</a:t>
            </a:r>
            <a:r>
              <a:rPr lang="en-US" sz="2600" dirty="0" smtClean="0"/>
              <a:t>)</a:t>
            </a:r>
          </a:p>
          <a:p>
            <a:pPr marL="514350" indent="-514350">
              <a:buFont typeface="+mj-lt"/>
              <a:buAutoNum type="arabicPeriod"/>
            </a:pPr>
            <a:r>
              <a:rPr lang="en-US" sz="2600" dirty="0" smtClean="0"/>
              <a:t>Surgut State University (in plans)</a:t>
            </a:r>
            <a:endParaRPr lang="ru-RU" sz="2600" dirty="0" smtClean="0"/>
          </a:p>
          <a:p>
            <a:pPr marL="514350" indent="-514350">
              <a:buFont typeface="+mj-lt"/>
              <a:buAutoNum type="arabicPeriod"/>
            </a:pPr>
            <a:r>
              <a:rPr lang="en-US" sz="2600" dirty="0" smtClean="0"/>
              <a:t>Nizhnevartovsk State University (in plans)</a:t>
            </a:r>
          </a:p>
        </p:txBody>
      </p:sp>
      <p:sp>
        <p:nvSpPr>
          <p:cNvPr id="3" name="TextBox 2"/>
          <p:cNvSpPr txBox="1"/>
          <p:nvPr/>
        </p:nvSpPr>
        <p:spPr>
          <a:xfrm>
            <a:off x="467543" y="1456581"/>
            <a:ext cx="8424937" cy="501675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3200" dirty="0" smtClean="0">
                <a:solidFill>
                  <a:sysClr val="windowText" lastClr="000000"/>
                </a:solidFill>
              </a:rPr>
              <a:t>Registered in GBIF organizations (WS)</a:t>
            </a:r>
          </a:p>
          <a:p>
            <a:pPr algn="ctr"/>
            <a:endParaRPr lang="fr-FR" sz="3200" dirty="0" smtClean="0">
              <a:solidFill>
                <a:sysClr val="windowText" lastClr="000000"/>
              </a:solidFill>
            </a:endParaRPr>
          </a:p>
          <a:p>
            <a:pPr marL="342900" indent="-342900">
              <a:buFont typeface="+mj-lt"/>
              <a:buAutoNum type="arabicPeriod"/>
            </a:pPr>
            <a:r>
              <a:rPr lang="fr-FR" sz="3200" dirty="0" smtClean="0">
                <a:solidFill>
                  <a:sysClr val="windowText" lastClr="000000"/>
                </a:solidFill>
              </a:rPr>
              <a:t>Tyumen </a:t>
            </a:r>
            <a:r>
              <a:rPr lang="fr-FR" sz="3200" dirty="0">
                <a:solidFill>
                  <a:sysClr val="windowText" lastClr="000000"/>
                </a:solidFill>
              </a:rPr>
              <a:t>State University</a:t>
            </a:r>
          </a:p>
          <a:p>
            <a:pPr marL="342900" indent="-342900">
              <a:buFont typeface="+mj-lt"/>
              <a:buAutoNum type="arabicPeriod"/>
            </a:pPr>
            <a:r>
              <a:rPr lang="fr-FR" sz="3200" dirty="0">
                <a:solidFill>
                  <a:sysClr val="windowText" lastClr="000000"/>
                </a:solidFill>
              </a:rPr>
              <a:t>Tigirek State Nature Reserve</a:t>
            </a:r>
          </a:p>
          <a:p>
            <a:pPr marL="342900" indent="-342900">
              <a:buFont typeface="+mj-lt"/>
              <a:buAutoNum type="arabicPeriod"/>
            </a:pPr>
            <a:r>
              <a:rPr lang="fr-FR" sz="3200" dirty="0">
                <a:solidFill>
                  <a:sysClr val="windowText" lastClr="000000"/>
                </a:solidFill>
              </a:rPr>
              <a:t>Central Siberian Botanical Garden SB RAS</a:t>
            </a:r>
          </a:p>
          <a:p>
            <a:pPr marL="342900" indent="-342900">
              <a:buFont typeface="+mj-lt"/>
              <a:buAutoNum type="arabicPeriod"/>
            </a:pPr>
            <a:r>
              <a:rPr lang="fr-FR" sz="3200" dirty="0">
                <a:solidFill>
                  <a:sysClr val="windowText" lastClr="000000"/>
                </a:solidFill>
              </a:rPr>
              <a:t>Katunskiy Biosphere Reserve</a:t>
            </a:r>
          </a:p>
          <a:p>
            <a:pPr marL="342900" indent="-342900">
              <a:buFont typeface="+mj-lt"/>
              <a:buAutoNum type="arabicPeriod"/>
            </a:pPr>
            <a:r>
              <a:rPr lang="fr-FR" sz="3200" dirty="0">
                <a:solidFill>
                  <a:sysClr val="windowText" lastClr="000000"/>
                </a:solidFill>
              </a:rPr>
              <a:t>Altai State University</a:t>
            </a:r>
          </a:p>
          <a:p>
            <a:pPr marL="342900" indent="-342900">
              <a:buFont typeface="+mj-lt"/>
              <a:buAutoNum type="arabicPeriod"/>
            </a:pPr>
            <a:r>
              <a:rPr lang="fr-FR" sz="3200" dirty="0">
                <a:solidFill>
                  <a:sysClr val="windowText" lastClr="000000"/>
                </a:solidFill>
              </a:rPr>
              <a:t>Sibecocenter </a:t>
            </a:r>
            <a:r>
              <a:rPr lang="fr-FR" sz="3200" dirty="0" smtClean="0">
                <a:solidFill>
                  <a:sysClr val="windowText" lastClr="000000"/>
                </a:solidFill>
              </a:rPr>
              <a:t>LLC</a:t>
            </a:r>
          </a:p>
          <a:p>
            <a:pPr marL="342900" indent="-342900">
              <a:buFont typeface="+mj-lt"/>
              <a:buAutoNum type="arabicPeriod"/>
            </a:pPr>
            <a:endParaRPr lang="fr-FR" sz="3200" dirty="0">
              <a:solidFill>
                <a:sysClr val="windowText" lastClr="000000"/>
              </a:solidFill>
            </a:endParaRPr>
          </a:p>
          <a:p>
            <a:pPr marL="342900" indent="-342900">
              <a:buFont typeface="+mj-lt"/>
              <a:buAutoNum type="arabicPeriod"/>
            </a:pPr>
            <a:endParaRPr lang="ru-RU" sz="3200" dirty="0">
              <a:solidFill>
                <a:sysClr val="windowText" lastClr="000000"/>
              </a:solidFill>
            </a:endParaRPr>
          </a:p>
        </p:txBody>
      </p:sp>
    </p:spTree>
    <p:extLst>
      <p:ext uri="{BB962C8B-B14F-4D97-AF65-F5344CB8AC3E}">
        <p14:creationId xmlns:p14="http://schemas.microsoft.com/office/powerpoint/2010/main" val="332382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3483" y="216024"/>
            <a:ext cx="8229600" cy="836712"/>
          </a:xfrm>
        </p:spPr>
        <p:txBody>
          <a:bodyPr>
            <a:normAutofit fontScale="90000"/>
          </a:bodyPr>
          <a:lstStyle/>
          <a:p>
            <a:r>
              <a:rPr lang="en-US" sz="3600" dirty="0" smtClean="0"/>
              <a:t>Yugra in GBIF:</a:t>
            </a:r>
            <a:r>
              <a:rPr lang="ru-RU" sz="3600" dirty="0" smtClean="0"/>
              <a:t> </a:t>
            </a:r>
            <a:r>
              <a:rPr lang="en-US" sz="3600" dirty="0" smtClean="0">
                <a:solidFill>
                  <a:srgbClr val="FF0000"/>
                </a:solidFill>
              </a:rPr>
              <a:t>36</a:t>
            </a:r>
            <a:r>
              <a:rPr lang="ru-RU" sz="3600" dirty="0" smtClean="0">
                <a:solidFill>
                  <a:srgbClr val="FF0000"/>
                </a:solidFill>
              </a:rPr>
              <a:t> </a:t>
            </a:r>
            <a:r>
              <a:rPr lang="en-US" sz="3600" dirty="0" smtClean="0">
                <a:solidFill>
                  <a:srgbClr val="FF0000"/>
                </a:solidFill>
              </a:rPr>
              <a:t>thousand observations, 6 registered organizations</a:t>
            </a:r>
            <a:endParaRPr lang="ru-RU" sz="3600"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4619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8984" y="6189700"/>
            <a:ext cx="8192179" cy="338554"/>
          </a:xfrm>
          <a:prstGeom prst="rect">
            <a:avLst/>
          </a:prstGeom>
          <a:noFill/>
        </p:spPr>
        <p:txBody>
          <a:bodyPr wrap="none" rtlCol="0">
            <a:spAutoFit/>
          </a:bodyPr>
          <a:lstStyle/>
          <a:p>
            <a:r>
              <a:rPr lang="fr-FR" sz="1600" dirty="0"/>
              <a:t>https://www.gbif.org/occurrence/map?state_province=khanty-mansi%20autonomous%20okrug</a:t>
            </a:r>
            <a:endParaRPr lang="ru-RU" sz="1600" dirty="0"/>
          </a:p>
        </p:txBody>
      </p:sp>
      <p:grpSp>
        <p:nvGrpSpPr>
          <p:cNvPr id="5" name="Группа 4"/>
          <p:cNvGrpSpPr/>
          <p:nvPr/>
        </p:nvGrpSpPr>
        <p:grpSpPr>
          <a:xfrm>
            <a:off x="1351091" y="1196752"/>
            <a:ext cx="5725995" cy="5469898"/>
            <a:chOff x="1351091" y="1196752"/>
            <a:chExt cx="5725995" cy="5469898"/>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1091" y="1652101"/>
              <a:ext cx="5725995" cy="50145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370543" y="1196752"/>
              <a:ext cx="2051972" cy="584775"/>
            </a:xfrm>
            <a:prstGeom prst="rect">
              <a:avLst/>
            </a:prstGeom>
            <a:noFill/>
          </p:spPr>
          <p:txBody>
            <a:bodyPr wrap="none" rtlCol="0">
              <a:spAutoFit/>
            </a:bodyPr>
            <a:lstStyle/>
            <a:p>
              <a:r>
                <a:rPr lang="en-US" sz="3200" b="1" dirty="0" smtClean="0"/>
                <a:t>Publishers:</a:t>
              </a:r>
              <a:endParaRPr lang="ru-RU" sz="3200" b="1" dirty="0"/>
            </a:p>
          </p:txBody>
        </p:sp>
      </p:grpSp>
    </p:spTree>
    <p:extLst>
      <p:ext uri="{BB962C8B-B14F-4D97-AF65-F5344CB8AC3E}">
        <p14:creationId xmlns:p14="http://schemas.microsoft.com/office/powerpoint/2010/main" val="258098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951622"/>
            <a:ext cx="9178126" cy="4503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395139"/>
            <a:ext cx="8229600" cy="1143000"/>
          </a:xfrm>
        </p:spPr>
        <p:txBody>
          <a:bodyPr>
            <a:normAutofit fontScale="90000"/>
          </a:bodyPr>
          <a:lstStyle/>
          <a:p>
            <a:r>
              <a:rPr lang="en-US" sz="3200" dirty="0" smtClean="0"/>
              <a:t>Western Siberia in</a:t>
            </a:r>
            <a:r>
              <a:rPr lang="ru-RU" sz="3200" dirty="0" smtClean="0"/>
              <a:t> </a:t>
            </a:r>
            <a:r>
              <a:rPr lang="en-US" sz="3200" dirty="0" smtClean="0"/>
              <a:t>GBIF:</a:t>
            </a:r>
            <a:r>
              <a:rPr lang="ru-RU" sz="3200" dirty="0" smtClean="0"/>
              <a:t> </a:t>
            </a:r>
            <a:br>
              <a:rPr lang="ru-RU" sz="3200" dirty="0" smtClean="0"/>
            </a:br>
            <a:r>
              <a:rPr lang="ru-RU" sz="3200" dirty="0" smtClean="0"/>
              <a:t>1</a:t>
            </a:r>
            <a:r>
              <a:rPr lang="en-US" sz="3200" dirty="0" smtClean="0"/>
              <a:t>0</a:t>
            </a:r>
            <a:r>
              <a:rPr lang="ru-RU" sz="3200" dirty="0" smtClean="0"/>
              <a:t> </a:t>
            </a:r>
            <a:r>
              <a:rPr lang="en-US" sz="3200" dirty="0" smtClean="0"/>
              <a:t>administrative regions, 8 registered organizations</a:t>
            </a:r>
            <a:r>
              <a:rPr lang="ru-RU" sz="3200" dirty="0" smtClean="0"/>
              <a:t>:</a:t>
            </a:r>
            <a:br>
              <a:rPr lang="ru-RU" sz="3200" dirty="0" smtClean="0"/>
            </a:br>
            <a:r>
              <a:rPr lang="en-US" sz="3200" dirty="0" smtClean="0"/>
              <a:t>about </a:t>
            </a:r>
            <a:r>
              <a:rPr lang="en-US" sz="3200" dirty="0" smtClean="0">
                <a:solidFill>
                  <a:srgbClr val="FF0000"/>
                </a:solidFill>
              </a:rPr>
              <a:t>140</a:t>
            </a:r>
            <a:r>
              <a:rPr lang="ru-RU" sz="3200" dirty="0" smtClean="0">
                <a:solidFill>
                  <a:srgbClr val="FF0000"/>
                </a:solidFill>
              </a:rPr>
              <a:t> </a:t>
            </a:r>
            <a:r>
              <a:rPr lang="en-US" sz="3200" dirty="0" smtClean="0">
                <a:solidFill>
                  <a:srgbClr val="FF0000"/>
                </a:solidFill>
              </a:rPr>
              <a:t>thousand observations</a:t>
            </a:r>
            <a:endParaRPr lang="ru-RU" sz="3200" dirty="0">
              <a:solidFill>
                <a:srgbClr val="FF0000"/>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2007845"/>
            <a:ext cx="4781550" cy="46958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Таблица 3"/>
          <p:cNvGraphicFramePr>
            <a:graphicFrameLocks noGrp="1"/>
          </p:cNvGraphicFramePr>
          <p:nvPr>
            <p:extLst>
              <p:ext uri="{D42A27DB-BD31-4B8C-83A1-F6EECF244321}">
                <p14:modId xmlns:p14="http://schemas.microsoft.com/office/powerpoint/2010/main" val="2254014484"/>
              </p:ext>
            </p:extLst>
          </p:nvPr>
        </p:nvGraphicFramePr>
        <p:xfrm>
          <a:off x="899592" y="1222840"/>
          <a:ext cx="7632848" cy="5480830"/>
        </p:xfrm>
        <a:graphic>
          <a:graphicData uri="http://schemas.openxmlformats.org/drawingml/2006/table">
            <a:tbl>
              <a:tblPr>
                <a:tableStyleId>{306799F8-075E-4A3A-A7F6-7FBC6576F1A4}</a:tableStyleId>
              </a:tblPr>
              <a:tblGrid>
                <a:gridCol w="4464496"/>
                <a:gridCol w="3168352"/>
              </a:tblGrid>
              <a:tr h="1554625">
                <a:tc>
                  <a:txBody>
                    <a:bodyPr/>
                    <a:lstStyle/>
                    <a:p>
                      <a:pPr algn="ctr" fontAlgn="b"/>
                      <a:r>
                        <a:rPr lang="fr-FR" sz="2800" b="1" u="none" strike="noStrike" dirty="0">
                          <a:effectLst/>
                        </a:rPr>
                        <a:t>Region</a:t>
                      </a:r>
                      <a:endParaRPr lang="fr-FR" sz="2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800" b="1" u="none" strike="noStrike" dirty="0">
                          <a:effectLst/>
                        </a:rPr>
                        <a:t>Number of observations in GBIF</a:t>
                      </a:r>
                      <a:endParaRPr lang="en-US" sz="2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61">
                <a:tc>
                  <a:txBody>
                    <a:bodyPr/>
                    <a:lstStyle/>
                    <a:p>
                      <a:pPr lvl="1" algn="l" fontAlgn="b"/>
                      <a:r>
                        <a:rPr lang="fr-FR" sz="2800" u="none" strike="noStrike">
                          <a:effectLst/>
                        </a:rPr>
                        <a:t>Altay s.l. (kray + respublica)</a:t>
                      </a:r>
                      <a:endParaRPr lang="fr-FR" sz="2800" b="0" i="0" u="none" strike="noStrike">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55105</a:t>
                      </a:r>
                      <a:endParaRPr lang="ru-RU"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61">
                <a:tc>
                  <a:txBody>
                    <a:bodyPr/>
                    <a:lstStyle/>
                    <a:p>
                      <a:pPr lvl="1" algn="l" fontAlgn="b"/>
                      <a:r>
                        <a:rPr lang="fr-FR" sz="2800" u="none" strike="noStrike" dirty="0" smtClean="0">
                          <a:effectLst/>
                        </a:rPr>
                        <a:t>Khanty-Mansiysikiy AO</a:t>
                      </a:r>
                      <a:endParaRPr lang="fr-FR"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34151</a:t>
                      </a:r>
                      <a:endParaRPr lang="ru-RU"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61">
                <a:tc>
                  <a:txBody>
                    <a:bodyPr/>
                    <a:lstStyle/>
                    <a:p>
                      <a:pPr lvl="1" algn="l" fontAlgn="b"/>
                      <a:r>
                        <a:rPr lang="fr-FR" sz="2800" u="none" strike="noStrike" dirty="0">
                          <a:effectLst/>
                        </a:rPr>
                        <a:t>Novosibirskaya oblast'</a:t>
                      </a:r>
                      <a:endParaRPr lang="fr-FR"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16788</a:t>
                      </a:r>
                      <a:endParaRPr lang="ru-RU"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61">
                <a:tc>
                  <a:txBody>
                    <a:bodyPr/>
                    <a:lstStyle/>
                    <a:p>
                      <a:pPr lvl="1" algn="l" fontAlgn="b"/>
                      <a:r>
                        <a:rPr lang="fr-FR" sz="2800" u="none" strike="noStrike">
                          <a:effectLst/>
                        </a:rPr>
                        <a:t>Yamalo-Nenetskiy AO</a:t>
                      </a:r>
                      <a:endParaRPr lang="fr-FR" sz="2800" b="0" i="0" u="none" strike="noStrike">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9377</a:t>
                      </a:r>
                      <a:endParaRPr lang="ru-RU"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61">
                <a:tc>
                  <a:txBody>
                    <a:bodyPr/>
                    <a:lstStyle/>
                    <a:p>
                      <a:pPr lvl="1" algn="l" fontAlgn="b"/>
                      <a:r>
                        <a:rPr lang="fr-FR" sz="2800" u="none" strike="noStrike" dirty="0">
                          <a:effectLst/>
                        </a:rPr>
                        <a:t>Tomskaya oblast'</a:t>
                      </a:r>
                      <a:endParaRPr lang="fr-FR"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7925</a:t>
                      </a:r>
                      <a:endParaRPr lang="ru-RU"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61">
                <a:tc>
                  <a:txBody>
                    <a:bodyPr/>
                    <a:lstStyle/>
                    <a:p>
                      <a:pPr lvl="1" algn="l" fontAlgn="b"/>
                      <a:r>
                        <a:rPr lang="fr-FR" sz="2800" u="none" strike="noStrike">
                          <a:effectLst/>
                        </a:rPr>
                        <a:t>Omskaya oblast'</a:t>
                      </a:r>
                      <a:endParaRPr lang="fr-FR" sz="2800" b="0" i="0" u="none" strike="noStrike">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6423</a:t>
                      </a:r>
                      <a:endParaRPr lang="ru-RU"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61">
                <a:tc>
                  <a:txBody>
                    <a:bodyPr/>
                    <a:lstStyle/>
                    <a:p>
                      <a:pPr lvl="1" algn="l" fontAlgn="b"/>
                      <a:r>
                        <a:rPr lang="fr-FR" sz="2800" b="0" i="0" u="none" strike="noStrike" dirty="0" smtClean="0">
                          <a:solidFill>
                            <a:schemeClr val="bg1"/>
                          </a:solidFill>
                          <a:effectLst/>
                          <a:latin typeface="Calibri"/>
                        </a:rPr>
                        <a:t>Kemerovskaya</a:t>
                      </a:r>
                      <a:r>
                        <a:rPr lang="fr-FR" sz="2800" b="0" i="0" u="none" strike="noStrike" baseline="0" dirty="0" smtClean="0">
                          <a:solidFill>
                            <a:schemeClr val="bg1"/>
                          </a:solidFill>
                          <a:effectLst/>
                          <a:latin typeface="Calibri"/>
                        </a:rPr>
                        <a:t> oblast’</a:t>
                      </a:r>
                      <a:endParaRPr lang="fr-FR" sz="2800" b="0" i="0" u="none" strike="noStrike" dirty="0">
                        <a:solidFill>
                          <a:schemeClr val="bg1"/>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800" b="0" i="0" u="none" strike="noStrike" dirty="0" smtClean="0">
                          <a:solidFill>
                            <a:schemeClr val="bg1"/>
                          </a:solidFill>
                          <a:effectLst/>
                          <a:latin typeface="Calibri"/>
                        </a:rPr>
                        <a:t>4769</a:t>
                      </a:r>
                      <a:endParaRPr lang="ru-RU" sz="2800" b="0" i="0" u="none" strike="noStrike" dirty="0">
                        <a:solidFill>
                          <a:schemeClr val="bg1"/>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61">
                <a:tc>
                  <a:txBody>
                    <a:bodyPr/>
                    <a:lstStyle/>
                    <a:p>
                      <a:pPr lvl="1" algn="l" fontAlgn="b"/>
                      <a:r>
                        <a:rPr lang="fr-FR" sz="2800" u="none" strike="noStrike" dirty="0" smtClean="0">
                          <a:effectLst/>
                        </a:rPr>
                        <a:t>Tyumen oblast' (s.l.)</a:t>
                      </a:r>
                      <a:endParaRPr lang="fr-FR"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smtClean="0">
                          <a:effectLst/>
                        </a:rPr>
                        <a:t>3774</a:t>
                      </a:r>
                      <a:endParaRPr lang="ru-RU"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461">
                <a:tc>
                  <a:txBody>
                    <a:bodyPr/>
                    <a:lstStyle/>
                    <a:p>
                      <a:pPr lvl="1" algn="l" fontAlgn="b"/>
                      <a:r>
                        <a:rPr lang="fr-FR" sz="2800" u="none" strike="noStrike" dirty="0">
                          <a:effectLst/>
                        </a:rPr>
                        <a:t>Kurganskaya oblast'</a:t>
                      </a:r>
                      <a:endParaRPr lang="fr-FR"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1017</a:t>
                      </a:r>
                      <a:endParaRPr lang="ru-RU" sz="2800" b="0" i="0" u="none" strike="noStrike" dirty="0">
                        <a:solidFill>
                          <a:srgbClr val="000000"/>
                        </a:solidFill>
                        <a:effectLst/>
                        <a:latin typeface="Calibri"/>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1838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44824"/>
            <a:ext cx="5635647" cy="440243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Заголовок 1"/>
          <p:cNvSpPr txBox="1">
            <a:spLocks/>
          </p:cNvSpPr>
          <p:nvPr/>
        </p:nvSpPr>
        <p:spPr>
          <a:xfrm>
            <a:off x="60752" y="548680"/>
            <a:ext cx="8713217" cy="853872"/>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Examples of data mobilization by </a:t>
            </a:r>
          </a:p>
          <a:p>
            <a:r>
              <a:rPr lang="en-US" sz="3200" b="1" dirty="0" smtClean="0"/>
              <a:t>the Biological collection of Yugra State University:</a:t>
            </a:r>
          </a:p>
          <a:p>
            <a:r>
              <a:rPr lang="en-US" sz="3200" b="1" dirty="0" smtClean="0"/>
              <a:t>Biological collection database</a:t>
            </a:r>
            <a:endParaRPr lang="fr-FR" sz="3200" b="1" dirty="0" smtClean="0"/>
          </a:p>
        </p:txBody>
      </p:sp>
      <p:grpSp>
        <p:nvGrpSpPr>
          <p:cNvPr id="3" name="Группа 2"/>
          <p:cNvGrpSpPr/>
          <p:nvPr/>
        </p:nvGrpSpPr>
        <p:grpSpPr>
          <a:xfrm>
            <a:off x="899592" y="1700808"/>
            <a:ext cx="6360583" cy="4680520"/>
            <a:chOff x="899592" y="1772817"/>
            <a:chExt cx="6360583" cy="468052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544" y="1772817"/>
              <a:ext cx="5685631" cy="46805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899592" y="3140968"/>
              <a:ext cx="576064" cy="216024"/>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4" name="Прямоугольник 3"/>
          <p:cNvSpPr/>
          <p:nvPr/>
        </p:nvSpPr>
        <p:spPr>
          <a:xfrm>
            <a:off x="227524" y="6225460"/>
            <a:ext cx="5038752" cy="523220"/>
          </a:xfrm>
          <a:prstGeom prst="rect">
            <a:avLst/>
          </a:prstGeom>
        </p:spPr>
        <p:txBody>
          <a:bodyPr wrap="none">
            <a:spAutoFit/>
          </a:bodyPr>
          <a:lstStyle/>
          <a:p>
            <a:r>
              <a:rPr lang="fr-FR" sz="2800" dirty="0">
                <a:hlinkClick r:id="rId4"/>
              </a:rPr>
              <a:t>https://fungariumysu.org/ysu-bc</a:t>
            </a:r>
            <a:r>
              <a:rPr lang="fr-FR" sz="2800" dirty="0"/>
              <a:t> </a:t>
            </a:r>
            <a:endParaRPr lang="ru-RU" sz="2800" dirty="0"/>
          </a:p>
        </p:txBody>
      </p:sp>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3728" y="2770981"/>
            <a:ext cx="6881153" cy="3970387"/>
          </a:xfrm>
          <a:prstGeom prst="rect">
            <a:avLst/>
          </a:prstGeom>
          <a:noFill/>
          <a:ln w="9525">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1742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290"/>
                                        </p:tgtEl>
                                        <p:attrNameLst>
                                          <p:attrName>style.visibility</p:attrName>
                                        </p:attrNameLst>
                                      </p:cBhvr>
                                      <p:to>
                                        <p:strVal val="visible"/>
                                      </p:to>
                                    </p:set>
                                    <p:anim calcmode="lin" valueType="num">
                                      <p:cBhvr additive="base">
                                        <p:cTn id="13" dur="500" fill="hold"/>
                                        <p:tgtEl>
                                          <p:spTgt spid="12290"/>
                                        </p:tgtEl>
                                        <p:attrNameLst>
                                          <p:attrName>ppt_x</p:attrName>
                                        </p:attrNameLst>
                                      </p:cBhvr>
                                      <p:tavLst>
                                        <p:tav tm="0">
                                          <p:val>
                                            <p:strVal val="#ppt_x"/>
                                          </p:val>
                                        </p:tav>
                                        <p:tav tm="100000">
                                          <p:val>
                                            <p:strVal val="#ppt_x"/>
                                          </p:val>
                                        </p:tav>
                                      </p:tavLst>
                                    </p:anim>
                                    <p:anim calcmode="lin" valueType="num">
                                      <p:cBhvr additive="base">
                                        <p:cTn id="14"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5417929"/>
            <a:ext cx="8562076" cy="1323439"/>
          </a:xfrm>
          <a:prstGeom prst="rect">
            <a:avLst/>
          </a:prstGeom>
        </p:spPr>
        <p:txBody>
          <a:bodyPr wrap="square">
            <a:spAutoFit/>
          </a:bodyPr>
          <a:lstStyle/>
          <a:p>
            <a:r>
              <a:rPr lang="fr-FR" sz="1600" dirty="0"/>
              <a:t>Filippova N.V., Arefyev S.P., Bulyonkova T.M., Zvyagina E.A., Kapitonov V.I., Makarova T.A., Mukhin V.A., Stavishenko I.V., Tavshanzhi E.I., Shiryaev A.G. 2017. The history of mycological studies in Khanty-Mansi autonomous okrug: 1) the period of isolated studies, lignicolous basidiomycetes and phytopathological studies // Environmental dynamics and global climate change. V. 8. No. 2. P. 18-28. URL: </a:t>
            </a:r>
            <a:r>
              <a:rPr lang="fr-FR" sz="1600" dirty="0">
                <a:hlinkClick r:id="rId2"/>
              </a:rPr>
              <a:t>http://journals.eco-vector.com/EDGCC/article/view/7132</a:t>
            </a:r>
            <a:r>
              <a:rPr lang="fr-FR" sz="1600" dirty="0"/>
              <a:t> [in Russian with English abstract]</a:t>
            </a:r>
            <a:endParaRPr lang="ru-RU" sz="1600" dirty="0"/>
          </a:p>
        </p:txBody>
      </p:sp>
      <p:sp>
        <p:nvSpPr>
          <p:cNvPr id="2" name="Заголовок 1"/>
          <p:cNvSpPr>
            <a:spLocks noGrp="1"/>
          </p:cNvSpPr>
          <p:nvPr>
            <p:ph type="title"/>
          </p:nvPr>
        </p:nvSpPr>
        <p:spPr>
          <a:xfrm>
            <a:off x="457200" y="274638"/>
            <a:ext cx="8229600" cy="706090"/>
          </a:xfrm>
        </p:spPr>
        <p:txBody>
          <a:bodyPr>
            <a:normAutofit fontScale="90000"/>
          </a:bodyPr>
          <a:lstStyle/>
          <a:p>
            <a:r>
              <a:rPr lang="en-US" b="1" dirty="0" smtClean="0">
                <a:effectLst>
                  <a:outerShdw blurRad="38100" dist="38100" dir="2700000" algn="tl">
                    <a:srgbClr val="000000">
                      <a:alpha val="43137"/>
                    </a:srgbClr>
                  </a:outerShdw>
                </a:effectLst>
              </a:rPr>
              <a:t>Digitization of literature data: Fungal records database of Yugra region</a:t>
            </a:r>
            <a:endParaRPr lang="ru-RU" b="1" dirty="0">
              <a:effectLst>
                <a:outerShdw blurRad="38100" dist="38100" dir="2700000" algn="tl">
                  <a:srgbClr val="000000">
                    <a:alpha val="43137"/>
                  </a:srgbClr>
                </a:outerShdw>
              </a:effectLst>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85615"/>
            <a:ext cx="8088610" cy="3515593"/>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0014" y="2924944"/>
            <a:ext cx="6410084" cy="3802871"/>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402679" y="1239143"/>
            <a:ext cx="4115742" cy="461665"/>
          </a:xfrm>
          <a:prstGeom prst="rect">
            <a:avLst/>
          </a:prstGeom>
        </p:spPr>
        <p:txBody>
          <a:bodyPr wrap="none">
            <a:spAutoFit/>
          </a:bodyPr>
          <a:lstStyle/>
          <a:p>
            <a:r>
              <a:rPr lang="fr-FR" sz="2400" dirty="0">
                <a:hlinkClick r:id="rId5"/>
              </a:rPr>
              <a:t>https://fungariumysu.org/fredy</a:t>
            </a:r>
            <a:endParaRPr lang="ru-RU" sz="2400" dirty="0"/>
          </a:p>
        </p:txBody>
      </p:sp>
    </p:spTree>
    <p:extLst>
      <p:ext uri="{BB962C8B-B14F-4D97-AF65-F5344CB8AC3E}">
        <p14:creationId xmlns:p14="http://schemas.microsoft.com/office/powerpoint/2010/main" val="130660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wipe(down)">
                                      <p:cBhvr>
                                        <p:cTn id="7" dur="5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p:cNvSpPr>
            <a:spLocks noGrp="1"/>
          </p:cNvSpPr>
          <p:nvPr>
            <p:ph type="title"/>
          </p:nvPr>
        </p:nvSpPr>
        <p:spPr>
          <a:xfrm>
            <a:off x="276750" y="476672"/>
            <a:ext cx="8427244" cy="990600"/>
          </a:xfrm>
        </p:spPr>
        <p:txBody>
          <a:bodyPr>
            <a:noAutofit/>
          </a:bodyPr>
          <a:lstStyle/>
          <a:p>
            <a:pPr algn="ctr"/>
            <a:r>
              <a:rPr lang="en-US" sz="3600" dirty="0" smtClean="0"/>
              <a:t>Quantitative (</a:t>
            </a:r>
            <a:r>
              <a:rPr lang="en-US" sz="3600" b="1" dirty="0" smtClean="0"/>
              <a:t>sampling event</a:t>
            </a:r>
            <a:r>
              <a:rPr lang="en-US" sz="3600" dirty="0" smtClean="0"/>
              <a:t>) data: </a:t>
            </a:r>
            <a:br>
              <a:rPr lang="en-US" sz="3600" dirty="0" smtClean="0"/>
            </a:br>
            <a:r>
              <a:rPr lang="en-US" sz="3600" dirty="0" smtClean="0"/>
              <a:t>mobilization of </a:t>
            </a:r>
            <a:r>
              <a:rPr lang="en-US" sz="3600" dirty="0" err="1" smtClean="0"/>
              <a:t>geobotanical</a:t>
            </a:r>
            <a:r>
              <a:rPr lang="en-US" sz="3600" dirty="0" smtClean="0"/>
              <a:t> descriptions and plot-based observations of macrofungi</a:t>
            </a:r>
            <a:endParaRPr lang="ru-RU" sz="2000" baseline="30000" dirty="0"/>
          </a:p>
        </p:txBody>
      </p:sp>
      <p:pic>
        <p:nvPicPr>
          <p:cNvPr id="12" name="Picture 4" descr="D:\MYCO\Papers_2013\2015_Phenology\рис\Aerophoto-all-boardwalks_BleutenV.jpg"/>
          <p:cNvPicPr>
            <a:picLocks noChangeAspect="1" noChangeArrowheads="1"/>
          </p:cNvPicPr>
          <p:nvPr/>
        </p:nvPicPr>
        <p:blipFill>
          <a:blip r:embed="rId2" cstate="screen"/>
          <a:srcRect/>
          <a:stretch>
            <a:fillRect/>
          </a:stretch>
        </p:blipFill>
        <p:spPr bwMode="auto">
          <a:xfrm>
            <a:off x="760278" y="1917030"/>
            <a:ext cx="7305699" cy="3669151"/>
          </a:xfrm>
          <a:prstGeom prst="rect">
            <a:avLst/>
          </a:prstGeom>
          <a:ln>
            <a:solidFill>
              <a:srgbClr val="FF0000"/>
            </a:solidFill>
          </a:ln>
          <a:effectLst>
            <a:outerShdw blurRad="292100" dist="139700" dir="2700000" algn="tl" rotWithShape="0">
              <a:srgbClr val="333333">
                <a:alpha val="65000"/>
              </a:srgbClr>
            </a:outerShdw>
          </a:effectLst>
        </p:spPr>
      </p:pic>
      <p:grpSp>
        <p:nvGrpSpPr>
          <p:cNvPr id="13" name="Группа 12"/>
          <p:cNvGrpSpPr/>
          <p:nvPr/>
        </p:nvGrpSpPr>
        <p:grpSpPr>
          <a:xfrm>
            <a:off x="3115117" y="3697333"/>
            <a:ext cx="5535511" cy="2936957"/>
            <a:chOff x="2500298" y="1570401"/>
            <a:chExt cx="6030819" cy="4358929"/>
          </a:xfrm>
        </p:grpSpPr>
        <p:pic>
          <p:nvPicPr>
            <p:cNvPr id="14" name="Picture 3" descr="D:\MYCO\Papers_2013\2015_Phenology\рис\Macro-micro-plots копия.jpg"/>
            <p:cNvPicPr>
              <a:picLocks noChangeAspect="1" noChangeArrowheads="1"/>
            </p:cNvPicPr>
            <p:nvPr/>
          </p:nvPicPr>
          <p:blipFill>
            <a:blip r:embed="rId3" cstate="screen"/>
            <a:srcRect/>
            <a:stretch>
              <a:fillRect/>
            </a:stretch>
          </p:blipFill>
          <p:spPr bwMode="auto">
            <a:xfrm>
              <a:off x="2500298" y="2000240"/>
              <a:ext cx="6030819" cy="3929090"/>
            </a:xfrm>
            <a:prstGeom prst="rect">
              <a:avLst/>
            </a:prstGeom>
            <a:ln>
              <a:solidFill>
                <a:srgbClr val="FF0000"/>
              </a:solidFill>
            </a:ln>
            <a:effectLst>
              <a:outerShdw blurRad="292100" dist="139700" dir="2700000" algn="tl" rotWithShape="0">
                <a:srgbClr val="333333">
                  <a:alpha val="65000"/>
                </a:srgbClr>
              </a:outerShdw>
            </a:effectLst>
          </p:spPr>
        </p:pic>
        <p:cxnSp>
          <p:nvCxnSpPr>
            <p:cNvPr id="15" name="Прямая соединительная линия 14"/>
            <p:cNvCxnSpPr/>
            <p:nvPr/>
          </p:nvCxnSpPr>
          <p:spPr>
            <a:xfrm flipV="1">
              <a:off x="2500298" y="1570401"/>
              <a:ext cx="3015410" cy="42984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6826755" y="1643050"/>
              <a:ext cx="1674335" cy="35719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Прямоугольник 1"/>
          <p:cNvSpPr/>
          <p:nvPr/>
        </p:nvSpPr>
        <p:spPr>
          <a:xfrm>
            <a:off x="286527" y="2924944"/>
            <a:ext cx="8424936" cy="3139321"/>
          </a:xfrm>
          <a:prstGeom prst="rect">
            <a:avLst/>
          </a:prstGeom>
          <a:solidFill>
            <a:schemeClr val="bg1"/>
          </a:solidFill>
        </p:spPr>
        <p:txBody>
          <a:bodyPr wrap="square">
            <a:spAutoFit/>
          </a:bodyPr>
          <a:lstStyle/>
          <a:p>
            <a:pPr marL="285750" indent="-285750">
              <a:buFont typeface="Arial" pitchFamily="34" charset="0"/>
              <a:buChar char="•"/>
            </a:pPr>
            <a:r>
              <a:rPr lang="fr-FR" dirty="0"/>
              <a:t>Lapshina E, Ganasevich G, Vasina A, Filippova N (2019). Vegetation releves of rich fens of Malaya Sosva Nature Reserve. Version 1.3. Malaya Sosva State Nature Reserve. Sampling event dataset https://doi.org/10.15468/hpjiw9 accessed via GBIF.org on 2019-09-26</a:t>
            </a:r>
            <a:r>
              <a:rPr lang="fr-FR" dirty="0" smtClean="0"/>
              <a:t>.</a:t>
            </a:r>
          </a:p>
          <a:p>
            <a:pPr marL="285750" indent="-285750">
              <a:buFont typeface="Arial" pitchFamily="34" charset="0"/>
              <a:buChar char="•"/>
            </a:pPr>
            <a:r>
              <a:rPr lang="fr-FR" dirty="0"/>
              <a:t>Filippova N (2019). The communities of terrestrial macrofungi in different forest types of boreal zone in West Siberia. Version 1.7. Yugra State University Biological Collection (YSU BC). Sampling event dataset https://doi.org/10.15468/ge1hkl accessed via GBIF.org on 2019-09-26.</a:t>
            </a:r>
          </a:p>
          <a:p>
            <a:pPr marL="285750" indent="-285750">
              <a:buFont typeface="Arial" pitchFamily="34" charset="0"/>
              <a:buChar char="•"/>
            </a:pPr>
            <a:r>
              <a:rPr lang="fr-FR" dirty="0"/>
              <a:t>Filippova N (2019). Plot-based observations of macrofungi in raised bogs in Western Siberia. Version 1.21. Yugra State University Biological Collection (YSU BC). Sampling event dataset https://doi.org/10.15468/e9g5ri accessed via GBIF.org on 2019-09-26.</a:t>
            </a:r>
            <a:endParaRPr lang="ru-RU" dirty="0"/>
          </a:p>
        </p:txBody>
      </p:sp>
    </p:spTree>
    <p:extLst>
      <p:ext uri="{BB962C8B-B14F-4D97-AF65-F5344CB8AC3E}">
        <p14:creationId xmlns:p14="http://schemas.microsoft.com/office/powerpoint/2010/main" val="330774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Data papers based on GBIF-published datasets</a:t>
            </a:r>
            <a:endParaRPr lang="ru-RU" dirty="0"/>
          </a:p>
        </p:txBody>
      </p:sp>
      <p:sp>
        <p:nvSpPr>
          <p:cNvPr id="3" name="Объект 2"/>
          <p:cNvSpPr>
            <a:spLocks noGrp="1"/>
          </p:cNvSpPr>
          <p:nvPr>
            <p:ph idx="1"/>
          </p:nvPr>
        </p:nvSpPr>
        <p:spPr/>
        <p:txBody>
          <a:bodyPr/>
          <a:lstStyle/>
          <a:p>
            <a:endParaRPr lang="ru-RU"/>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64" y="1509052"/>
            <a:ext cx="8398627" cy="46004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Группа 5"/>
          <p:cNvGrpSpPr/>
          <p:nvPr/>
        </p:nvGrpSpPr>
        <p:grpSpPr>
          <a:xfrm>
            <a:off x="1259632" y="2795766"/>
            <a:ext cx="5134262" cy="3874567"/>
            <a:chOff x="1403648" y="2852935"/>
            <a:chExt cx="5134262" cy="3874567"/>
          </a:xfrm>
        </p:grpSpPr>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852935"/>
              <a:ext cx="4471137" cy="387456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Прямая со стрелкой 7"/>
            <p:cNvCxnSpPr/>
            <p:nvPr/>
          </p:nvCxnSpPr>
          <p:spPr>
            <a:xfrm flipV="1">
              <a:off x="4043940" y="5301208"/>
              <a:ext cx="2493970" cy="1012913"/>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1858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143000"/>
          </a:xfrm>
        </p:spPr>
        <p:txBody>
          <a:bodyPr>
            <a:noAutofit/>
          </a:bodyPr>
          <a:lstStyle/>
          <a:p>
            <a:r>
              <a:rPr lang="en-US" sz="3600" b="1" dirty="0" smtClean="0"/>
              <a:t>Scholarly papers based on GBIF-published datasets and citation guide:</a:t>
            </a:r>
            <a:endParaRPr lang="ru-RU" sz="3600" b="1" dirty="0">
              <a:solidFill>
                <a:srgbClr val="7030A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830" y="1628800"/>
            <a:ext cx="8363161" cy="43469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Группа 9"/>
          <p:cNvGrpSpPr/>
          <p:nvPr/>
        </p:nvGrpSpPr>
        <p:grpSpPr>
          <a:xfrm>
            <a:off x="2012898" y="2276872"/>
            <a:ext cx="4503318" cy="4246687"/>
            <a:chOff x="2130604" y="1974728"/>
            <a:chExt cx="4503318" cy="4246687"/>
          </a:xfrm>
        </p:grpSpPr>
        <p:grpSp>
          <p:nvGrpSpPr>
            <p:cNvPr id="4" name="Группа 3"/>
            <p:cNvGrpSpPr/>
            <p:nvPr/>
          </p:nvGrpSpPr>
          <p:grpSpPr>
            <a:xfrm>
              <a:off x="2130604" y="1974728"/>
              <a:ext cx="3723920" cy="4246687"/>
              <a:chOff x="2987824" y="2001016"/>
              <a:chExt cx="3723920" cy="4246687"/>
            </a:xfrm>
          </p:grpSpPr>
          <p:pic>
            <p:nvPicPr>
              <p:cNvPr id="3" name="Picture 2" descr="C:\Users\Нина\Desktop\Снимок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2001016"/>
                <a:ext cx="3723920" cy="424668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descr="C:\Users\Нина\Desktop\Снимок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2956" y="5085184"/>
                <a:ext cx="3640792" cy="116251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6" name="Прямая со стрелкой 5"/>
            <p:cNvCxnSpPr/>
            <p:nvPr/>
          </p:nvCxnSpPr>
          <p:spPr>
            <a:xfrm flipV="1">
              <a:off x="4139952" y="4783040"/>
              <a:ext cx="2493970" cy="1012913"/>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7" name="Прямоугольник 6"/>
          <p:cNvSpPr/>
          <p:nvPr/>
        </p:nvSpPr>
        <p:spPr>
          <a:xfrm>
            <a:off x="7668344" y="2924944"/>
            <a:ext cx="900647" cy="576064"/>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6973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4032" y="332656"/>
            <a:ext cx="8801081" cy="836712"/>
          </a:xfrm>
        </p:spPr>
        <p:txBody>
          <a:bodyPr>
            <a:normAutofit fontScale="90000"/>
          </a:bodyPr>
          <a:lstStyle/>
          <a:p>
            <a:r>
              <a:rPr lang="en-US" sz="4000" b="1" dirty="0" err="1" smtClean="0"/>
              <a:t>iNaturalist</a:t>
            </a:r>
            <a:r>
              <a:rPr lang="en-US" sz="4000" b="1" dirty="0" smtClean="0"/>
              <a:t>: citizen science-based observations for West Siberia </a:t>
            </a:r>
            <a:endParaRPr lang="ru-RU" sz="4000" b="1"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56792"/>
            <a:ext cx="4791075" cy="4714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Группа 5"/>
          <p:cNvGrpSpPr/>
          <p:nvPr/>
        </p:nvGrpSpPr>
        <p:grpSpPr>
          <a:xfrm>
            <a:off x="506089" y="2204864"/>
            <a:ext cx="8336969" cy="910962"/>
            <a:chOff x="506089" y="2204864"/>
            <a:chExt cx="8336969" cy="910962"/>
          </a:xfrm>
        </p:grpSpPr>
        <p:sp>
          <p:nvSpPr>
            <p:cNvPr id="4" name="Прямоугольник 3"/>
            <p:cNvSpPr/>
            <p:nvPr/>
          </p:nvSpPr>
          <p:spPr>
            <a:xfrm>
              <a:off x="506089" y="2204864"/>
              <a:ext cx="8336969" cy="910962"/>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5580112" y="2244846"/>
              <a:ext cx="3166380" cy="830997"/>
            </a:xfrm>
            <a:prstGeom prst="rect">
              <a:avLst/>
            </a:prstGeom>
            <a:noFill/>
          </p:spPr>
          <p:txBody>
            <a:bodyPr wrap="none" rtlCol="0">
              <a:spAutoFit/>
            </a:bodyPr>
            <a:lstStyle/>
            <a:p>
              <a:r>
                <a:rPr lang="en-US" sz="2400" dirty="0" smtClean="0"/>
                <a:t>32 % of all occurrences </a:t>
              </a:r>
            </a:p>
            <a:p>
              <a:r>
                <a:rPr lang="en-US" sz="2400" dirty="0" smtClean="0"/>
                <a:t>in WS published in GBIF</a:t>
              </a:r>
              <a:endParaRPr lang="ru-RU" sz="2400" dirty="0"/>
            </a:p>
          </p:txBody>
        </p:sp>
      </p:grpSp>
      <p:sp>
        <p:nvSpPr>
          <p:cNvPr id="7" name="Прямоугольник 6"/>
          <p:cNvSpPr/>
          <p:nvPr/>
        </p:nvSpPr>
        <p:spPr>
          <a:xfrm>
            <a:off x="395536" y="6252195"/>
            <a:ext cx="4928785" cy="584775"/>
          </a:xfrm>
          <a:prstGeom prst="rect">
            <a:avLst/>
          </a:prstGeom>
        </p:spPr>
        <p:txBody>
          <a:bodyPr wrap="none">
            <a:spAutoFit/>
          </a:bodyPr>
          <a:lstStyle/>
          <a:p>
            <a:r>
              <a:rPr lang="fr-FR" sz="3200" dirty="0">
                <a:hlinkClick r:id="rId3"/>
              </a:rPr>
              <a:t>https://www.inaturalist.org/</a:t>
            </a:r>
            <a:endParaRPr lang="ru-RU" sz="3200" dirty="0"/>
          </a:p>
        </p:txBody>
      </p:sp>
      <p:pic>
        <p:nvPicPr>
          <p:cNvPr id="9219" name="Picture 3" descr="C:\Users\Нина\Desktop\Без названия.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8014" y="3717032"/>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847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6632"/>
            <a:ext cx="8066484" cy="1143000"/>
          </a:xfrm>
        </p:spPr>
        <p:txBody>
          <a:bodyPr>
            <a:noAutofit/>
          </a:bodyPr>
          <a:lstStyle/>
          <a:p>
            <a:r>
              <a:rPr lang="en-US" sz="3600" dirty="0" smtClean="0"/>
              <a:t>Number of observations on </a:t>
            </a:r>
            <a:r>
              <a:rPr lang="en-US" sz="3600" b="1" dirty="0" err="1" smtClean="0"/>
              <a:t>iNaturalist</a:t>
            </a:r>
            <a:r>
              <a:rPr lang="en-US" sz="3600" dirty="0"/>
              <a:t> </a:t>
            </a:r>
            <a:r>
              <a:rPr lang="en-US" sz="3600" dirty="0" smtClean="0"/>
              <a:t>by regions</a:t>
            </a:r>
            <a:endParaRPr lang="ru-RU" sz="3600" dirty="0"/>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474" y="1556792"/>
            <a:ext cx="8589348" cy="47525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Таблица 3"/>
          <p:cNvGraphicFramePr>
            <a:graphicFrameLocks noGrp="1"/>
          </p:cNvGraphicFramePr>
          <p:nvPr>
            <p:extLst>
              <p:ext uri="{D42A27DB-BD31-4B8C-83A1-F6EECF244321}">
                <p14:modId xmlns:p14="http://schemas.microsoft.com/office/powerpoint/2010/main" val="2184691701"/>
              </p:ext>
            </p:extLst>
          </p:nvPr>
        </p:nvGraphicFramePr>
        <p:xfrm>
          <a:off x="265242" y="1435514"/>
          <a:ext cx="8699246" cy="4995083"/>
        </p:xfrm>
        <a:graphic>
          <a:graphicData uri="http://schemas.openxmlformats.org/drawingml/2006/table">
            <a:tbl>
              <a:tblPr>
                <a:tableStyleId>{306799F8-075E-4A3A-A7F6-7FBC6576F1A4}</a:tableStyleId>
              </a:tblPr>
              <a:tblGrid>
                <a:gridCol w="4516916"/>
                <a:gridCol w="4182330"/>
              </a:tblGrid>
              <a:tr h="1068878">
                <a:tc>
                  <a:txBody>
                    <a:bodyPr/>
                    <a:lstStyle/>
                    <a:p>
                      <a:pPr algn="ctr" fontAlgn="b"/>
                      <a:r>
                        <a:rPr lang="fr-FR" sz="2800" b="1" u="none" strike="noStrike" dirty="0">
                          <a:effectLst/>
                        </a:rPr>
                        <a:t>Region</a:t>
                      </a:r>
                      <a:endParaRPr lang="fr-FR" sz="2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800" b="1" u="none" strike="noStrike" dirty="0">
                          <a:effectLst/>
                        </a:rPr>
                        <a:t>Number of </a:t>
                      </a:r>
                      <a:r>
                        <a:rPr lang="en-US" sz="2800" b="1" u="none" strike="noStrike" dirty="0" err="1" smtClean="0">
                          <a:effectLst/>
                        </a:rPr>
                        <a:t>iNat</a:t>
                      </a:r>
                      <a:r>
                        <a:rPr lang="en-US" sz="2800" b="1" u="none" strike="noStrike" dirty="0" smtClean="0">
                          <a:effectLst/>
                        </a:rPr>
                        <a:t> observations</a:t>
                      </a:r>
                      <a:endParaRPr lang="en-US" sz="2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286">
                <a:tc>
                  <a:txBody>
                    <a:bodyPr/>
                    <a:lstStyle/>
                    <a:p>
                      <a:pPr lvl="1" algn="l" fontAlgn="b"/>
                      <a:r>
                        <a:rPr lang="fr-FR" sz="2800" u="none" strike="noStrike">
                          <a:effectLst/>
                        </a:rPr>
                        <a:t>Altayskiy kray</a:t>
                      </a:r>
                      <a:endParaRPr lang="fr-FR" sz="2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31209</a:t>
                      </a:r>
                      <a:endParaRPr lang="ru-RU"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286">
                <a:tc>
                  <a:txBody>
                    <a:bodyPr/>
                    <a:lstStyle/>
                    <a:p>
                      <a:pPr lvl="1" algn="l" fontAlgn="b"/>
                      <a:r>
                        <a:rPr lang="fr-FR" sz="2800" u="none" strike="noStrike">
                          <a:effectLst/>
                        </a:rPr>
                        <a:t>Novosibirskaya oblast'</a:t>
                      </a:r>
                      <a:endParaRPr lang="fr-FR" sz="2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12106</a:t>
                      </a:r>
                      <a:endParaRPr lang="ru-RU"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286">
                <a:tc>
                  <a:txBody>
                    <a:bodyPr/>
                    <a:lstStyle/>
                    <a:p>
                      <a:pPr lvl="1" algn="l" fontAlgn="b"/>
                      <a:r>
                        <a:rPr lang="fr-FR" sz="2800" u="none" strike="noStrike" dirty="0">
                          <a:effectLst/>
                        </a:rPr>
                        <a:t>Omskaya oblast'</a:t>
                      </a:r>
                      <a:endParaRPr lang="fr-FR"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6082</a:t>
                      </a:r>
                      <a:endParaRPr lang="ru-RU"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286">
                <a:tc>
                  <a:txBody>
                    <a:bodyPr/>
                    <a:lstStyle/>
                    <a:p>
                      <a:pPr lvl="1" algn="l" fontAlgn="b"/>
                      <a:r>
                        <a:rPr lang="fr-FR" sz="2800" u="none" strike="noStrike">
                          <a:effectLst/>
                        </a:rPr>
                        <a:t>Tomskaya oblast'</a:t>
                      </a:r>
                      <a:endParaRPr lang="fr-FR" sz="2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5428</a:t>
                      </a:r>
                      <a:endParaRPr lang="ru-RU"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286">
                <a:tc>
                  <a:txBody>
                    <a:bodyPr/>
                    <a:lstStyle/>
                    <a:p>
                      <a:pPr lvl="1" algn="l" fontAlgn="b"/>
                      <a:r>
                        <a:rPr lang="fr-FR" sz="2800" u="none" strike="noStrike" dirty="0">
                          <a:effectLst/>
                        </a:rPr>
                        <a:t>Respublica </a:t>
                      </a:r>
                      <a:r>
                        <a:rPr lang="fr-FR" sz="2800" u="none" strike="noStrike" dirty="0" smtClean="0">
                          <a:effectLst/>
                        </a:rPr>
                        <a:t>Altay</a:t>
                      </a:r>
                      <a:endParaRPr lang="fr-FR"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3609</a:t>
                      </a:r>
                      <a:endParaRPr lang="ru-RU"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286">
                <a:tc>
                  <a:txBody>
                    <a:bodyPr/>
                    <a:lstStyle/>
                    <a:p>
                      <a:pPr lvl="1" algn="l" fontAlgn="b"/>
                      <a:r>
                        <a:rPr lang="fr-FR" sz="2800" u="none" strike="noStrike">
                          <a:effectLst/>
                        </a:rPr>
                        <a:t>Khanty-Mansi AO</a:t>
                      </a:r>
                      <a:endParaRPr lang="fr-FR" sz="2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2470</a:t>
                      </a:r>
                      <a:endParaRPr lang="ru-RU"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286">
                <a:tc>
                  <a:txBody>
                    <a:bodyPr/>
                    <a:lstStyle/>
                    <a:p>
                      <a:pPr lvl="1" algn="l" fontAlgn="b"/>
                      <a:r>
                        <a:rPr lang="fr-FR" sz="2800" u="none" strike="noStrike">
                          <a:effectLst/>
                        </a:rPr>
                        <a:t>Tyumen oblast'</a:t>
                      </a:r>
                      <a:endParaRPr lang="fr-FR" sz="2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1533</a:t>
                      </a:r>
                      <a:endParaRPr lang="ru-RU"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286">
                <a:tc>
                  <a:txBody>
                    <a:bodyPr/>
                    <a:lstStyle/>
                    <a:p>
                      <a:pPr lvl="1" algn="l" fontAlgn="b"/>
                      <a:r>
                        <a:rPr lang="fr-FR" sz="2800" u="none" strike="noStrike">
                          <a:effectLst/>
                        </a:rPr>
                        <a:t>Kurganskaya oblast'</a:t>
                      </a:r>
                      <a:endParaRPr lang="fr-FR" sz="2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1436</a:t>
                      </a:r>
                      <a:endParaRPr lang="ru-RU"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286">
                <a:tc>
                  <a:txBody>
                    <a:bodyPr/>
                    <a:lstStyle/>
                    <a:p>
                      <a:pPr lvl="1" algn="l" fontAlgn="b"/>
                      <a:r>
                        <a:rPr lang="fr-FR" sz="2800" u="none" strike="noStrike" dirty="0">
                          <a:effectLst/>
                        </a:rPr>
                        <a:t>Yamalo-Nenetskiy AO</a:t>
                      </a:r>
                      <a:endParaRPr lang="fr-FR"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2800" u="none" strike="noStrike" dirty="0">
                          <a:effectLst/>
                        </a:rPr>
                        <a:t>1368</a:t>
                      </a:r>
                      <a:endParaRPr lang="ru-RU" sz="2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360550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908720"/>
            <a:ext cx="8229600" cy="1143000"/>
          </a:xfrm>
        </p:spPr>
        <p:txBody>
          <a:bodyPr>
            <a:normAutofit fontScale="90000"/>
          </a:bodyPr>
          <a:lstStyle/>
          <a:p>
            <a:r>
              <a:rPr lang="en-US" b="1" dirty="0"/>
              <a:t>Biodiversity portal </a:t>
            </a:r>
            <a:r>
              <a:rPr lang="en-US" dirty="0"/>
              <a:t>of Northern part of West </a:t>
            </a:r>
            <a:r>
              <a:rPr lang="en-US" dirty="0" smtClean="0"/>
              <a:t>Siberia ?</a:t>
            </a:r>
            <a:br>
              <a:rPr lang="en-US" dirty="0" smtClean="0"/>
            </a:br>
            <a:r>
              <a:rPr lang="en-US" u="sng" dirty="0" smtClean="0"/>
              <a:t>Support of data mobilization </a:t>
            </a:r>
            <a:r>
              <a:rPr lang="en-US" u="sng" dirty="0" smtClean="0"/>
              <a:t>initiatives</a:t>
            </a:r>
            <a:r>
              <a:rPr lang="ru-RU" dirty="0" smtClean="0"/>
              <a:t>:</a:t>
            </a:r>
            <a:endParaRPr lang="ru-RU" dirty="0"/>
          </a:p>
        </p:txBody>
      </p:sp>
      <p:sp>
        <p:nvSpPr>
          <p:cNvPr id="3" name="Объект 2"/>
          <p:cNvSpPr>
            <a:spLocks noGrp="1"/>
          </p:cNvSpPr>
          <p:nvPr>
            <p:ph idx="1"/>
          </p:nvPr>
        </p:nvSpPr>
        <p:spPr>
          <a:xfrm>
            <a:off x="457200" y="2852936"/>
            <a:ext cx="8229600" cy="3273227"/>
          </a:xfrm>
        </p:spPr>
        <p:txBody>
          <a:bodyPr>
            <a:normAutofit fontScale="47500" lnSpcReduction="20000"/>
          </a:bodyPr>
          <a:lstStyle/>
          <a:p>
            <a:r>
              <a:rPr lang="en-US" dirty="0"/>
              <a:t>The project is partially funded by the Yugra State University grant number 13-01-20/39. </a:t>
            </a:r>
            <a:endParaRPr lang="ru-RU" dirty="0" smtClean="0"/>
          </a:p>
          <a:p>
            <a:r>
              <a:rPr lang="en-US" dirty="0"/>
              <a:t>The project is </a:t>
            </a:r>
            <a:r>
              <a:rPr lang="en-US" dirty="0" smtClean="0"/>
              <a:t>partially supported </a:t>
            </a:r>
            <a:r>
              <a:rPr lang="en-US" dirty="0"/>
              <a:t>by the INTERACT Virtual Access under EU-H2020 Grant Agreement </a:t>
            </a:r>
            <a:r>
              <a:rPr lang="en-US" dirty="0" smtClean="0"/>
              <a:t>No.730938</a:t>
            </a:r>
            <a:r>
              <a:rPr lang="ru-RU" dirty="0" smtClean="0"/>
              <a:t>.</a:t>
            </a:r>
          </a:p>
          <a:p>
            <a:pPr algn="r"/>
            <a:endParaRPr lang="en-US" dirty="0" smtClean="0"/>
          </a:p>
          <a:p>
            <a:r>
              <a:rPr lang="ru-RU" dirty="0" smtClean="0"/>
              <a:t>19-44-890006</a:t>
            </a:r>
            <a:r>
              <a:rPr lang="ru-RU" dirty="0"/>
              <a:t> </a:t>
            </a:r>
            <a:r>
              <a:rPr lang="ru-RU" dirty="0" smtClean="0"/>
              <a:t>(РФФИ </a:t>
            </a:r>
            <a:r>
              <a:rPr lang="ru-RU" dirty="0" err="1"/>
              <a:t>р_а</a:t>
            </a:r>
            <a:r>
              <a:rPr lang="ru-RU" dirty="0"/>
              <a:t> </a:t>
            </a:r>
            <a:r>
              <a:rPr lang="ru-RU" dirty="0" smtClean="0"/>
              <a:t>2019)  Информационный </a:t>
            </a:r>
            <a:r>
              <a:rPr lang="ru-RU" dirty="0"/>
              <a:t>портал «Биоразнообразие Севера Западной Сибири»: оцифровка и мобилизация данных о биоразнообразии </a:t>
            </a:r>
            <a:r>
              <a:rPr lang="ru-RU" dirty="0" smtClean="0"/>
              <a:t>региона</a:t>
            </a:r>
            <a:r>
              <a:rPr lang="en-US" dirty="0" smtClean="0"/>
              <a:t> (</a:t>
            </a:r>
            <a:r>
              <a:rPr lang="ru-RU" u="sng" dirty="0" smtClean="0"/>
              <a:t>заявка отправлена</a:t>
            </a:r>
            <a:r>
              <a:rPr lang="ru-RU" dirty="0" smtClean="0"/>
              <a:t>)</a:t>
            </a:r>
          </a:p>
          <a:p>
            <a:r>
              <a:rPr lang="ru-RU" dirty="0"/>
              <a:t>19-2-011332 (Фонд президентских грантов 2019) </a:t>
            </a:r>
            <a:r>
              <a:rPr lang="ru-RU" dirty="0" smtClean="0"/>
              <a:t>Информационный портал </a:t>
            </a:r>
            <a:r>
              <a:rPr lang="ru-RU" dirty="0"/>
              <a:t>по биоразнообразию «Живая Югра» (</a:t>
            </a:r>
            <a:r>
              <a:rPr lang="ru-RU" u="sng" dirty="0"/>
              <a:t>заявка отправлена</a:t>
            </a:r>
            <a:r>
              <a:rPr lang="ru-RU" u="sng" dirty="0" smtClean="0"/>
              <a:t>)</a:t>
            </a:r>
          </a:p>
          <a:p>
            <a:endParaRPr lang="en-US" u="sng" dirty="0" smtClean="0"/>
          </a:p>
          <a:p>
            <a:r>
              <a:rPr lang="ru-RU" dirty="0"/>
              <a:t>18-44-860011 (РФФИ </a:t>
            </a:r>
            <a:r>
              <a:rPr lang="ru-RU" dirty="0" err="1"/>
              <a:t>р_а</a:t>
            </a:r>
            <a:r>
              <a:rPr lang="ru-RU" dirty="0"/>
              <a:t> 2018) Информационный портал «Биоразнообразие Югры»: оцифровка и менеджмент биологических коллекций и интеграция региональных данных в национальные и глобальные системы (</a:t>
            </a:r>
            <a:r>
              <a:rPr lang="ru-RU" u="sng" dirty="0"/>
              <a:t>не </a:t>
            </a:r>
            <a:r>
              <a:rPr lang="ru-RU" u="sng" dirty="0" smtClean="0"/>
              <a:t>поддержан</a:t>
            </a:r>
            <a:r>
              <a:rPr lang="ru-RU" u="sng" dirty="0"/>
              <a:t>а</a:t>
            </a:r>
            <a:r>
              <a:rPr lang="ru-RU" dirty="0" smtClean="0"/>
              <a:t>)</a:t>
            </a:r>
          </a:p>
          <a:p>
            <a:r>
              <a:rPr lang="ru-RU" dirty="0"/>
              <a:t>19-1-000359 (Грант Губернатора Югры 2019) Информационный портал по биоразнообразию «Живая Югра» (</a:t>
            </a:r>
            <a:r>
              <a:rPr lang="ru-RU" u="sng" dirty="0"/>
              <a:t>не </a:t>
            </a:r>
            <a:r>
              <a:rPr lang="ru-RU" u="sng" dirty="0" smtClean="0"/>
              <a:t>поддержана</a:t>
            </a:r>
            <a:r>
              <a:rPr lang="ru-RU" dirty="0" smtClean="0"/>
              <a:t>)</a:t>
            </a:r>
          </a:p>
          <a:p>
            <a:endParaRPr lang="ru-RU" dirty="0" smtClean="0"/>
          </a:p>
          <a:p>
            <a:endParaRPr lang="en-US" dirty="0" smtClean="0"/>
          </a:p>
          <a:p>
            <a:endParaRPr lang="ru-RU" dirty="0"/>
          </a:p>
        </p:txBody>
      </p:sp>
    </p:spTree>
    <p:extLst>
      <p:ext uri="{BB962C8B-B14F-4D97-AF65-F5344CB8AC3E}">
        <p14:creationId xmlns:p14="http://schemas.microsoft.com/office/powerpoint/2010/main" val="5596569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Thank you for  your attention!</a:t>
            </a:r>
            <a:endParaRPr lang="ru-RU" b="1" dirty="0"/>
          </a:p>
        </p:txBody>
      </p:sp>
      <p:sp>
        <p:nvSpPr>
          <p:cNvPr id="3" name="Объект 2"/>
          <p:cNvSpPr>
            <a:spLocks noGrp="1"/>
          </p:cNvSpPr>
          <p:nvPr>
            <p:ph idx="1"/>
          </p:nvPr>
        </p:nvSpPr>
        <p:spPr>
          <a:xfrm>
            <a:off x="467544" y="1772816"/>
            <a:ext cx="8229600" cy="4525963"/>
          </a:xfrm>
        </p:spPr>
        <p:txBody>
          <a:bodyPr>
            <a:normAutofit lnSpcReduction="10000"/>
          </a:bodyPr>
          <a:lstStyle/>
          <a:p>
            <a:r>
              <a:rPr lang="ru-RU" dirty="0"/>
              <a:t>Сайт о Глобальной информационной системе по биоразнообразию в России </a:t>
            </a:r>
            <a:r>
              <a:rPr lang="fr-FR" dirty="0">
                <a:hlinkClick r:id="rId2"/>
              </a:rPr>
              <a:t>http://gbif.ru/</a:t>
            </a:r>
            <a:endParaRPr lang="ru-RU" dirty="0"/>
          </a:p>
          <a:p>
            <a:r>
              <a:rPr lang="ru-RU" b="1" dirty="0" smtClean="0"/>
              <a:t>Научная </a:t>
            </a:r>
            <a:r>
              <a:rPr lang="ru-RU" b="1" dirty="0"/>
              <a:t>конференция </a:t>
            </a:r>
            <a:r>
              <a:rPr lang="ru-RU" dirty="0" smtClean="0"/>
              <a:t>«Информационные </a:t>
            </a:r>
            <a:r>
              <a:rPr lang="ru-RU" dirty="0"/>
              <a:t>технологии в исследовании </a:t>
            </a:r>
            <a:r>
              <a:rPr lang="ru-RU" dirty="0" smtClean="0"/>
              <a:t>биоразнообразия»</a:t>
            </a:r>
            <a:r>
              <a:rPr lang="en-US" dirty="0" smtClean="0"/>
              <a:t> (20-22 </a:t>
            </a:r>
            <a:r>
              <a:rPr lang="ru-RU" dirty="0" smtClean="0"/>
              <a:t>апреля 2020, Екатеринбург) </a:t>
            </a:r>
            <a:r>
              <a:rPr lang="fr-FR" dirty="0">
                <a:hlinkClick r:id="rId3"/>
              </a:rPr>
              <a:t>http://</a:t>
            </a:r>
            <a:r>
              <a:rPr lang="fr-FR" dirty="0" smtClean="0">
                <a:hlinkClick r:id="rId3"/>
              </a:rPr>
              <a:t>insma.urfu.ru/conf/itbio</a:t>
            </a:r>
            <a:endParaRPr lang="ru-RU" dirty="0" smtClean="0"/>
          </a:p>
          <a:p>
            <a:r>
              <a:rPr lang="ru-RU" dirty="0" smtClean="0"/>
              <a:t>Портал о биоразнообразии Севера Западной Сибири </a:t>
            </a:r>
            <a:r>
              <a:rPr lang="fr-FR" dirty="0">
                <a:hlinkClick r:id="rId4"/>
              </a:rPr>
              <a:t>https://</a:t>
            </a:r>
            <a:r>
              <a:rPr lang="fr-FR" dirty="0" smtClean="0">
                <a:hlinkClick r:id="rId4"/>
              </a:rPr>
              <a:t>nwsbios.org</a:t>
            </a:r>
            <a:endParaRPr lang="ru-RU" dirty="0" smtClean="0"/>
          </a:p>
          <a:p>
            <a:endParaRPr lang="ru-RU" dirty="0" smtClean="0"/>
          </a:p>
          <a:p>
            <a:endParaRPr lang="ru-RU" dirty="0" smtClean="0"/>
          </a:p>
          <a:p>
            <a:endParaRPr lang="ru-RU" dirty="0"/>
          </a:p>
          <a:p>
            <a:endParaRPr lang="ru-RU" dirty="0"/>
          </a:p>
        </p:txBody>
      </p:sp>
    </p:spTree>
    <p:extLst>
      <p:ext uri="{BB962C8B-B14F-4D97-AF65-F5344CB8AC3E}">
        <p14:creationId xmlns:p14="http://schemas.microsoft.com/office/powerpoint/2010/main" val="298441575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2142</TotalTime>
  <Words>1006</Words>
  <Application>Microsoft Office PowerPoint</Application>
  <PresentationFormat>Экран (4:3)</PresentationFormat>
  <Paragraphs>153</Paragraphs>
  <Slides>18</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Biodiversity portal of Northern West Siberia Data digitization and mobilization initiative</vt:lpstr>
      <vt:lpstr> </vt:lpstr>
      <vt:lpstr>Презентация PowerPoint</vt:lpstr>
      <vt:lpstr>Data published through GBIF.org  and Science Review 2019 </vt:lpstr>
      <vt:lpstr>Презентация PowerPoint</vt:lpstr>
      <vt:lpstr>Data richness levels supported by GBIF</vt:lpstr>
      <vt:lpstr>Regional program on data digitization and mobilization in Northern part of WS</vt:lpstr>
      <vt:lpstr>Yugra in GBIF: 36 thousand observations, 6 registered organizations</vt:lpstr>
      <vt:lpstr>Western Siberia in GBIF:  10 administrative regions, 8 registered organizations: about 140 thousand observations</vt:lpstr>
      <vt:lpstr>Презентация PowerPoint</vt:lpstr>
      <vt:lpstr>Digitization of literature data: Fungal records database of Yugra region</vt:lpstr>
      <vt:lpstr>Quantitative (sampling event) data:  mobilization of geobotanical descriptions and plot-based observations of macrofungi</vt:lpstr>
      <vt:lpstr>Data papers based on GBIF-published datasets</vt:lpstr>
      <vt:lpstr>Scholarly papers based on GBIF-published datasets and citation guide:</vt:lpstr>
      <vt:lpstr>iNaturalist: citizen science-based observations for West Siberia </vt:lpstr>
      <vt:lpstr>Number of observations on iNaturalist by regions</vt:lpstr>
      <vt:lpstr>Biodiversity portal of Northern part of West Siberia ? Support of data mobilization initiatives:</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Нина</dc:creator>
  <cp:lastModifiedBy>Nina</cp:lastModifiedBy>
  <cp:revision>84</cp:revision>
  <dcterms:created xsi:type="dcterms:W3CDTF">2019-01-04T14:21:08Z</dcterms:created>
  <dcterms:modified xsi:type="dcterms:W3CDTF">2019-10-21T08:06:00Z</dcterms:modified>
</cp:coreProperties>
</file>